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entation.xml" ContentType="application/vnd.openxmlformats-officedocument.presentationml.presentation.main+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Lato" panose="020F0502020204030203" pitchFamily="34" charset="0"/>
      <p:regular r:id="rId14"/>
      <p:bold r:id="rId15"/>
      <p:italic r:id="rId16"/>
      <p:boldItalic r:id="rId17"/>
    </p:embeddedFont>
    <p:embeddedFont>
      <p:font typeface="Lexend" pitchFamily="2" charset="77"/>
      <p:regular r:id="rId18"/>
      <p:bold r:id="rId19"/>
    </p:embeddedFont>
    <p:embeddedFont>
      <p:font typeface="Maven Pro" pitchFamily="2" charset="77"/>
      <p:regular r:id="rId20"/>
      <p:bold r:id="rId21"/>
    </p:embeddedFont>
    <p:embeddedFont>
      <p:font typeface="Nunito" pitchFamily="2" charset="77"/>
      <p:regular r:id="rId22"/>
      <p:bold r:id="rId23"/>
      <p:italic r:id="rId24"/>
      <p:boldItalic r:id="rId25"/>
    </p:embeddedFont>
    <p:embeddedFont>
      <p:font typeface="Questrial" pitchFamily="2" charset="77"/>
      <p:regular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7"/>
  </p:normalViewPr>
  <p:slideViewPr>
    <p:cSldViewPr snapToGrid="0">
      <p:cViewPr varScale="1">
        <p:scale>
          <a:sx n="139" d="100"/>
          <a:sy n="139" d="100"/>
        </p:scale>
        <p:origin x="840"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21" Type="http://schemas.openxmlformats.org/officeDocument/2006/relationships/font" Target="fonts/font8.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agesschau.de/inland/innenpolitik/abschiebungen-migration-einwanderung-101.html"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migrationobservatory.ox.ac.uk/resources/briefings/migration-to-the-uk-asylum/" TargetMode="External"/><Relationship Id="rId5" Type="http://schemas.openxmlformats.org/officeDocument/2006/relationships/hyperlink" Target="https://www.theguardian.com/uk-news/2022/jun/22/nine-in-10-people-refused-asylum-in-2020-free-to-remain-in-uk-home-office" TargetMode="External"/><Relationship Id="rId4" Type="http://schemas.openxmlformats.org/officeDocument/2006/relationships/hyperlink" Target="https://home-affairs.ec.europa.eu/system/files/2023-01/Towards%20an%20operational%20strategy%20for%20more%20effective%20returns_en.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58527a5157_0_8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258527a5157_0_8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58527a5157_0_8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258527a5157_0_8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e" sz="1200">
                <a:solidFill>
                  <a:schemeClr val="dk1"/>
                </a:solidFill>
                <a:latin typeface="Times New Roman"/>
                <a:ea typeface="Times New Roman"/>
                <a:cs typeface="Times New Roman"/>
                <a:sym typeface="Times New Roman"/>
              </a:rPr>
              <a:t>Statistically, most deportation proceedings fail, as confirmed by recent data from Germany: of 23,337 planned deportations only 12,945 were carried out in 2022.</a:t>
            </a:r>
            <a:r>
              <a:rPr lang="de" sz="2000" baseline="30000">
                <a:solidFill>
                  <a:srgbClr val="0000FF"/>
                </a:solidFill>
                <a:latin typeface="Times New Roman"/>
                <a:ea typeface="Times New Roman"/>
                <a:cs typeface="Times New Roman"/>
                <a:sym typeface="Times New Roman"/>
              </a:rPr>
              <a:t>[1]</a:t>
            </a:r>
            <a:r>
              <a:rPr lang="de" sz="1200">
                <a:solidFill>
                  <a:schemeClr val="dk1"/>
                </a:solidFill>
                <a:latin typeface="Times New Roman"/>
                <a:ea typeface="Times New Roman"/>
                <a:cs typeface="Times New Roman"/>
                <a:sym typeface="Times New Roman"/>
              </a:rPr>
              <a:t> A similar phenomenon can be observed at supranational level, where EU-wide statistics record a considerable discrepancy between the number of people formally ordered to leave and the actual number of returns. According to the EU Commission only 21% of return decisions were enforced in the year 2021.</a:t>
            </a:r>
            <a:r>
              <a:rPr lang="de" sz="2000" baseline="30000">
                <a:solidFill>
                  <a:srgbClr val="0000FF"/>
                </a:solidFill>
                <a:latin typeface="Times New Roman"/>
                <a:ea typeface="Times New Roman"/>
                <a:cs typeface="Times New Roman"/>
                <a:sym typeface="Times New Roman"/>
              </a:rPr>
              <a:t>[2]</a:t>
            </a:r>
            <a:r>
              <a:rPr lang="de" sz="1200">
                <a:solidFill>
                  <a:schemeClr val="dk1"/>
                </a:solidFill>
                <a:latin typeface="Times New Roman"/>
                <a:ea typeface="Times New Roman"/>
                <a:cs typeface="Times New Roman"/>
                <a:sym typeface="Times New Roman"/>
              </a:rPr>
              <a:t> The UK is no exception in this regard, with the numbers of enforced and voluntary returns declining since 2010.</a:t>
            </a:r>
            <a:r>
              <a:rPr lang="de" sz="2000" baseline="30000">
                <a:solidFill>
                  <a:srgbClr val="0000FF"/>
                </a:solidFill>
                <a:latin typeface="Times New Roman"/>
                <a:ea typeface="Times New Roman"/>
                <a:cs typeface="Times New Roman"/>
                <a:sym typeface="Times New Roman"/>
              </a:rPr>
              <a:t>[3]</a:t>
            </a:r>
            <a:r>
              <a:rPr lang="de" sz="1200">
                <a:solidFill>
                  <a:schemeClr val="dk1"/>
                </a:solidFill>
                <a:latin typeface="Times New Roman"/>
                <a:ea typeface="Times New Roman"/>
                <a:cs typeface="Times New Roman"/>
                <a:sym typeface="Times New Roman"/>
              </a:rPr>
              <a:t> At the same time, the number of asylum applications has remained high, with rejected asylum seekers becoming trapped in limbo.</a:t>
            </a:r>
            <a:r>
              <a:rPr lang="de" sz="2000" baseline="30000">
                <a:solidFill>
                  <a:srgbClr val="0000FF"/>
                </a:solidFill>
                <a:latin typeface="Times New Roman"/>
                <a:ea typeface="Times New Roman"/>
                <a:cs typeface="Times New Roman"/>
                <a:sym typeface="Times New Roman"/>
              </a:rPr>
              <a:t>[4]</a:t>
            </a:r>
            <a:endParaRPr sz="2000" baseline="30000">
              <a:solidFill>
                <a:srgbClr val="0000FF"/>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de" sz="1700" baseline="30000">
                <a:solidFill>
                  <a:srgbClr val="0000FF"/>
                </a:solidFill>
                <a:latin typeface="Times New Roman"/>
                <a:ea typeface="Times New Roman"/>
                <a:cs typeface="Times New Roman"/>
                <a:sym typeface="Times New Roman"/>
              </a:rPr>
              <a:t>[1]</a:t>
            </a:r>
            <a:r>
              <a:rPr lang="de" sz="1000">
                <a:solidFill>
                  <a:schemeClr val="dk1"/>
                </a:solidFill>
                <a:latin typeface="Times New Roman"/>
                <a:ea typeface="Times New Roman"/>
                <a:cs typeface="Times New Roman"/>
                <a:sym typeface="Times New Roman"/>
              </a:rPr>
              <a:t> Tagesschau online, ‚Zweidrittel aller Rückführungen gescheitert‘ (5.3.2023) accessed via</a:t>
            </a:r>
            <a:br>
              <a:rPr lang="de" sz="1000">
                <a:solidFill>
                  <a:schemeClr val="dk1"/>
                </a:solidFill>
                <a:latin typeface="Times New Roman"/>
                <a:ea typeface="Times New Roman"/>
                <a:cs typeface="Times New Roman"/>
                <a:sym typeface="Times New Roman"/>
              </a:rPr>
            </a:br>
            <a:r>
              <a:rPr lang="de" sz="1000">
                <a:solidFill>
                  <a:schemeClr val="dk1"/>
                </a:solidFill>
                <a:latin typeface="Times New Roman"/>
                <a:ea typeface="Times New Roman"/>
                <a:cs typeface="Times New Roman"/>
                <a:sym typeface="Times New Roman"/>
              </a:rPr>
              <a:t> </a:t>
            </a:r>
            <a:r>
              <a:rPr lang="de" sz="1000" u="sng">
                <a:solidFill>
                  <a:srgbClr val="0000FF"/>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https://www.tagesschau.de/inland/innenpolitik/abschiebungen-migration-einwanderung-101.html</a:t>
            </a:r>
            <a:endParaRPr sz="1000" u="sng">
              <a:solidFill>
                <a:srgbClr val="0000FF"/>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de" sz="1700" baseline="30000">
                <a:solidFill>
                  <a:srgbClr val="0000FF"/>
                </a:solidFill>
                <a:latin typeface="Times New Roman"/>
                <a:ea typeface="Times New Roman"/>
                <a:cs typeface="Times New Roman"/>
                <a:sym typeface="Times New Roman"/>
              </a:rPr>
              <a:t>[2]</a:t>
            </a:r>
            <a:r>
              <a:rPr lang="de" sz="1000">
                <a:solidFill>
                  <a:schemeClr val="dk1"/>
                </a:solidFill>
                <a:latin typeface="Times New Roman"/>
                <a:ea typeface="Times New Roman"/>
                <a:cs typeface="Times New Roman"/>
                <a:sym typeface="Times New Roman"/>
              </a:rPr>
              <a:t> European Commission, ‘Towards an operational strategy for more effective returns’, COM(23)45 Final accessed via</a:t>
            </a:r>
            <a:r>
              <a:rPr lang="de" sz="1000">
                <a:solidFill>
                  <a:schemeClr val="dk1"/>
                </a:solidFill>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 </a:t>
            </a:r>
            <a:r>
              <a:rPr lang="de" sz="1000" u="sng">
                <a:solidFill>
                  <a:srgbClr val="0000FF"/>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https://home-affairs.ec.europa.eu/system/files/2023-01/Towards%20an%20operational%20strategy%20for%20more%20effective%20returns_en.pdf</a:t>
            </a:r>
            <a:endParaRPr sz="1000" u="sng">
              <a:solidFill>
                <a:srgbClr val="0000FF"/>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de" sz="1700" baseline="30000">
                <a:solidFill>
                  <a:srgbClr val="0000FF"/>
                </a:solidFill>
                <a:latin typeface="Times New Roman"/>
                <a:ea typeface="Times New Roman"/>
                <a:cs typeface="Times New Roman"/>
                <a:sym typeface="Times New Roman"/>
              </a:rPr>
              <a:t>[3]</a:t>
            </a:r>
            <a:r>
              <a:rPr lang="de" sz="1000">
                <a:solidFill>
                  <a:schemeClr val="dk1"/>
                </a:solidFill>
                <a:latin typeface="Times New Roman"/>
                <a:ea typeface="Times New Roman"/>
                <a:cs typeface="Times New Roman"/>
                <a:sym typeface="Times New Roman"/>
              </a:rPr>
              <a:t> Rajeev Sayl, ‘Nine in ten people refused asylum in 2020 free remain in UK, The Guardian (22.07.2022) accessed via</a:t>
            </a:r>
            <a:r>
              <a:rPr lang="de" sz="1000">
                <a:solidFill>
                  <a:schemeClr val="dk1"/>
                </a:solidFill>
                <a:uFill>
                  <a:noFill/>
                </a:u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 </a:t>
            </a:r>
            <a:r>
              <a:rPr lang="de" sz="1000" u="sng">
                <a:solidFill>
                  <a:srgbClr val="0000FF"/>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https://www.theguardian.com/uk-news/2022/jun/22/nine-in-10-people-refused-asylum-in-2020-free-to-remain-in-uk-home-office</a:t>
            </a:r>
            <a:endParaRPr sz="1000" u="sng">
              <a:solidFill>
                <a:srgbClr val="0000FF"/>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de" sz="1700" baseline="30000">
                <a:solidFill>
                  <a:srgbClr val="0000FF"/>
                </a:solidFill>
                <a:latin typeface="Times New Roman"/>
                <a:ea typeface="Times New Roman"/>
                <a:cs typeface="Times New Roman"/>
                <a:sym typeface="Times New Roman"/>
              </a:rPr>
              <a:t>[4]</a:t>
            </a:r>
            <a:r>
              <a:rPr lang="de" sz="1000">
                <a:solidFill>
                  <a:schemeClr val="dk1"/>
                </a:solidFill>
                <a:latin typeface="Times New Roman"/>
                <a:ea typeface="Times New Roman"/>
                <a:cs typeface="Times New Roman"/>
                <a:sym typeface="Times New Roman"/>
              </a:rPr>
              <a:t> The Migration Observatory, Briefing (19.08.2022) accessed via</a:t>
            </a:r>
            <a:br>
              <a:rPr lang="de" sz="1000">
                <a:solidFill>
                  <a:schemeClr val="dk1"/>
                </a:solidFill>
                <a:latin typeface="Times New Roman"/>
                <a:ea typeface="Times New Roman"/>
                <a:cs typeface="Times New Roman"/>
                <a:sym typeface="Times New Roman"/>
              </a:rPr>
            </a:br>
            <a:r>
              <a:rPr lang="de" sz="1000" u="sng">
                <a:solidFill>
                  <a:srgbClr val="0000FF"/>
                </a:solid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https://migrationobservatory.ox.ac.uk/resources/briefings/migration-to-the-uk-asylum/</a:t>
            </a:r>
            <a:endParaRPr sz="1000" u="sng">
              <a:solidFill>
                <a:srgbClr val="0000FF"/>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58527a5157_0_8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58527a5157_0_8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58527a5157_0_8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58527a5157_0_8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de"/>
            </a:br>
            <a:r>
              <a:rPr lang="de"/>
              <a:t>topic of high relevance politically at member state level and at eu level, where many ideas are discussed on how to increase the number of returns- a concern which is also at the heart of the new migration pact </a:t>
            </a:r>
            <a:br>
              <a:rPr lang="de"/>
            </a:br>
            <a:r>
              <a:rPr lang="de"/>
              <a:t>academically also not a novel issue, large scale comparative studies that date back until the beginning of the 2000s and then around 2010 the big REGINE study completed by ICMPD and the topic also featured in some FRA reports </a:t>
            </a:r>
            <a:br>
              <a:rPr lang="de"/>
            </a:br>
            <a:r>
              <a:rPr lang="de"/>
              <a:t>then after 2017 we saw the Undesirable but unreturnable report that specifically looked into unreturnable migrant offenders </a:t>
            </a:r>
            <a:br>
              <a:rPr lang="de"/>
            </a:br>
            <a:r>
              <a:rPr lang="de"/>
              <a:t>however these are large scale comparative studies and their multi country has in some way come at the expense of the depth of the examination </a:t>
            </a:r>
            <a:br>
              <a:rPr lang="de"/>
            </a:br>
            <a:r>
              <a:rPr lang="de"/>
              <a:t>they provide very much a macro level overview</a:t>
            </a:r>
            <a:br>
              <a:rPr lang="de"/>
            </a:br>
            <a:r>
              <a:rPr lang="de"/>
              <a:t>in recent years we have seen a small number of studies that looked more at the member state level, so for instance in may the book deportation limbo was published which looked into swedens approach to unreturnable refused asylum seekers</a:t>
            </a:r>
            <a:br>
              <a:rPr lang="de"/>
            </a:br>
            <a:r>
              <a:rPr lang="de"/>
              <a:t>and also this year kevin fredy hinterbergers book got published on regularisations in spain austria and germany and he also coonsiders member states approach to unreturnability through the lens of regularisation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58527a5157_0_8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58527a5157_0_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
              <a:t>and I very much align with this member state, micro level approach and will however go beyond the lens to regularisation and just examine all laws policies and regulations that apply to unreturnable migrants in the uk and germany </a:t>
            </a:r>
            <a:br>
              <a:rPr lang="de"/>
            </a:br>
            <a:r>
              <a:rPr lang="de"/>
              <a:t>on the german side situations of unreturnability are managed through the the mechanism of statutory toleration also known as duldung</a:t>
            </a:r>
            <a:br>
              <a:rPr lang="de"/>
            </a:br>
            <a:r>
              <a:rPr lang="de"/>
              <a:t>the duldung does not amout to an official residence permit</a:t>
            </a:r>
            <a:br>
              <a:rPr lang="de"/>
            </a:br>
            <a:r>
              <a:rPr lang="de"/>
              <a:t>tolerated migrants continue to reside irregularly in germany, but criminal sanctions for irregular residency are waived </a:t>
            </a:r>
            <a:br>
              <a:rPr lang="de"/>
            </a:br>
            <a:r>
              <a:rPr lang="de"/>
              <a:t>They are known to the authorities and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8d4fd8f4d9_0_13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8d4fd8f4d9_0_1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8d4fd8f4d9_0_1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28d4fd8f4d9_0_1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8d4fd8f4d9_0_13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28d4fd8f4d9_0_1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707070"/>
              </a:buClr>
              <a:buSzPts val="1400"/>
              <a:buFont typeface="Lexend"/>
              <a:buChar char="-"/>
            </a:pPr>
            <a:r>
              <a:rPr lang="de" sz="1400">
                <a:solidFill>
                  <a:srgbClr val="707070"/>
                </a:solidFill>
                <a:latin typeface="Lexend"/>
                <a:ea typeface="Lexend"/>
                <a:cs typeface="Lexend"/>
                <a:sym typeface="Lexend"/>
              </a:rPr>
              <a:t>terms of comparison emerge from qualitative data </a:t>
            </a:r>
            <a:endParaRPr sz="1400">
              <a:solidFill>
                <a:srgbClr val="707070"/>
              </a:solidFill>
              <a:latin typeface="Lexend"/>
              <a:ea typeface="Lexend"/>
              <a:cs typeface="Lexend"/>
              <a:sym typeface="Lexend"/>
            </a:endParaRPr>
          </a:p>
          <a:p>
            <a:pPr marL="457200" lvl="0" indent="-317500" algn="l" rtl="0">
              <a:spcBef>
                <a:spcPts val="0"/>
              </a:spcBef>
              <a:spcAft>
                <a:spcPts val="0"/>
              </a:spcAft>
              <a:buClr>
                <a:srgbClr val="707070"/>
              </a:buClr>
              <a:buSzPts val="1400"/>
              <a:buFont typeface="Lexend"/>
              <a:buChar char="-"/>
            </a:pPr>
            <a:r>
              <a:rPr lang="de" sz="1400">
                <a:solidFill>
                  <a:srgbClr val="707070"/>
                </a:solidFill>
                <a:latin typeface="Lexend"/>
                <a:ea typeface="Lexend"/>
                <a:cs typeface="Lexend"/>
                <a:sym typeface="Lexend"/>
              </a:rPr>
              <a:t>socio-legal approaches view law in its societal context and study how law is made, interpreted, applied, enforced and experienced (‘law’ is broadly defined)</a:t>
            </a:r>
            <a:endParaRPr sz="1400">
              <a:solidFill>
                <a:srgbClr val="707070"/>
              </a:solidFill>
              <a:latin typeface="Lexend"/>
              <a:ea typeface="Lexend"/>
              <a:cs typeface="Lexend"/>
              <a:sym typeface="Lexend"/>
            </a:endParaRPr>
          </a:p>
          <a:p>
            <a:pPr marL="457200" lvl="0" indent="-317500" algn="l" rtl="0">
              <a:spcBef>
                <a:spcPts val="0"/>
              </a:spcBef>
              <a:spcAft>
                <a:spcPts val="0"/>
              </a:spcAft>
              <a:buClr>
                <a:srgbClr val="707070"/>
              </a:buClr>
              <a:buSzPts val="1400"/>
              <a:buFont typeface="Lexend"/>
              <a:buChar char="-"/>
            </a:pPr>
            <a:r>
              <a:rPr lang="de" sz="1400">
                <a:solidFill>
                  <a:srgbClr val="707070"/>
                </a:solidFill>
                <a:latin typeface="Lexend"/>
                <a:ea typeface="Lexend"/>
                <a:cs typeface="Lexend"/>
                <a:sym typeface="Lexend"/>
              </a:rPr>
              <a:t>new legal realism: </a:t>
            </a:r>
            <a:r>
              <a:rPr lang="de" sz="1400">
                <a:solidFill>
                  <a:srgbClr val="666666"/>
                </a:solidFill>
                <a:latin typeface="Lexend"/>
                <a:ea typeface="Lexend"/>
                <a:cs typeface="Lexend"/>
                <a:sym typeface="Lexend"/>
              </a:rPr>
              <a:t>focuses on studying ‘law in action within and among communities’ (Talesh et al 2021); combining bottom-up research methods with top-down perspectives </a:t>
            </a:r>
            <a:br>
              <a:rPr lang="de" sz="1400">
                <a:solidFill>
                  <a:srgbClr val="666666"/>
                </a:solidFill>
                <a:latin typeface="Lexend"/>
                <a:ea typeface="Lexend"/>
                <a:cs typeface="Lexend"/>
                <a:sym typeface="Lexend"/>
              </a:rPr>
            </a:br>
            <a:endParaRPr sz="1400">
              <a:solidFill>
                <a:srgbClr val="707070"/>
              </a:solidFill>
              <a:latin typeface="Lexend"/>
              <a:ea typeface="Lexend"/>
              <a:cs typeface="Lexend"/>
              <a:sym typeface="Lexen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258e8963b35_0_34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258e8963b35_0_3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58e8963b35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258e8963b3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rm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0"/>
              </a:spcBef>
              <a:spcAft>
                <a:spcPts val="0"/>
              </a:spcAft>
              <a:buClr>
                <a:schemeClr val="lt1"/>
              </a:buClr>
              <a:buSzPts val="1100"/>
              <a:buChar char="○"/>
              <a:defRPr>
                <a:solidFill>
                  <a:schemeClr val="lt1"/>
                </a:solidFill>
              </a:defRPr>
            </a:lvl2pPr>
            <a:lvl3pPr marL="1371600" lvl="2" indent="-298450" algn="ctr">
              <a:spcBef>
                <a:spcPts val="0"/>
              </a:spcBef>
              <a:spcAft>
                <a:spcPts val="0"/>
              </a:spcAft>
              <a:buClr>
                <a:schemeClr val="lt1"/>
              </a:buClr>
              <a:buSzPts val="1100"/>
              <a:buChar char="■"/>
              <a:defRPr>
                <a:solidFill>
                  <a:schemeClr val="lt1"/>
                </a:solidFill>
              </a:defRPr>
            </a:lvl3pPr>
            <a:lvl4pPr marL="1828800" lvl="3" indent="-298450" algn="ctr">
              <a:spcBef>
                <a:spcPts val="0"/>
              </a:spcBef>
              <a:spcAft>
                <a:spcPts val="0"/>
              </a:spcAft>
              <a:buClr>
                <a:schemeClr val="lt1"/>
              </a:buClr>
              <a:buSzPts val="1100"/>
              <a:buChar char="●"/>
              <a:defRPr>
                <a:solidFill>
                  <a:schemeClr val="lt1"/>
                </a:solidFill>
              </a:defRPr>
            </a:lvl4pPr>
            <a:lvl5pPr marL="2286000" lvl="4" indent="-298450" algn="ctr">
              <a:spcBef>
                <a:spcPts val="0"/>
              </a:spcBef>
              <a:spcAft>
                <a:spcPts val="0"/>
              </a:spcAft>
              <a:buClr>
                <a:schemeClr val="lt1"/>
              </a:buClr>
              <a:buSzPts val="1100"/>
              <a:buChar char="○"/>
              <a:defRPr>
                <a:solidFill>
                  <a:schemeClr val="lt1"/>
                </a:solidFill>
              </a:defRPr>
            </a:lvl5pPr>
            <a:lvl6pPr marL="2743200" lvl="5" indent="-298450" algn="ctr">
              <a:spcBef>
                <a:spcPts val="0"/>
              </a:spcBef>
              <a:spcAft>
                <a:spcPts val="0"/>
              </a:spcAft>
              <a:buClr>
                <a:schemeClr val="lt1"/>
              </a:buClr>
              <a:buSzPts val="1100"/>
              <a:buChar char="■"/>
              <a:defRPr>
                <a:solidFill>
                  <a:schemeClr val="lt1"/>
                </a:solidFill>
              </a:defRPr>
            </a:lvl6pPr>
            <a:lvl7pPr marL="3200400" lvl="6" indent="-298450" algn="ctr">
              <a:spcBef>
                <a:spcPts val="0"/>
              </a:spcBef>
              <a:spcAft>
                <a:spcPts val="0"/>
              </a:spcAft>
              <a:buClr>
                <a:schemeClr val="lt1"/>
              </a:buClr>
              <a:buSzPts val="1100"/>
              <a:buChar char="●"/>
              <a:defRPr>
                <a:solidFill>
                  <a:schemeClr val="lt1"/>
                </a:solidFill>
              </a:defRPr>
            </a:lvl7pPr>
            <a:lvl8pPr marL="3657600" lvl="7" indent="-298450" algn="ctr">
              <a:spcBef>
                <a:spcPts val="0"/>
              </a:spcBef>
              <a:spcAft>
                <a:spcPts val="0"/>
              </a:spcAft>
              <a:buClr>
                <a:schemeClr val="lt1"/>
              </a:buClr>
              <a:buSzPts val="1100"/>
              <a:buChar char="○"/>
              <a:defRPr>
                <a:solidFill>
                  <a:schemeClr val="lt1"/>
                </a:solidFill>
              </a:defRPr>
            </a:lvl8pPr>
            <a:lvl9pPr marL="4114800" lvl="8" indent="-298450" algn="ctr">
              <a:spcBef>
                <a:spcPts val="0"/>
              </a:spcBef>
              <a:spcAft>
                <a:spcPts val="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folie 1">
  <p:cSld name="TITLE_1">
    <p:spTree>
      <p:nvGrpSpPr>
        <p:cNvPr id="1" name="Shape 273"/>
        <p:cNvGrpSpPr/>
        <p:nvPr/>
      </p:nvGrpSpPr>
      <p:grpSpPr>
        <a:xfrm>
          <a:off x="0" y="0"/>
          <a:ext cx="0" cy="0"/>
          <a:chOff x="0" y="0"/>
          <a:chExt cx="0" cy="0"/>
        </a:xfrm>
      </p:grpSpPr>
      <p:sp>
        <p:nvSpPr>
          <p:cNvPr id="274" name="Google Shape;27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75" name="Google Shape;27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6" name="Google Shape;27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rgbClr val="8897A2">
            <a:alpha val="5190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de"/>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280"/>
        <p:cNvGrpSpPr/>
        <p:nvPr/>
      </p:nvGrpSpPr>
      <p:grpSpPr>
        <a:xfrm>
          <a:off x="0" y="0"/>
          <a:ext cx="0" cy="0"/>
          <a:chOff x="0" y="0"/>
          <a:chExt cx="0" cy="0"/>
        </a:xfrm>
      </p:grpSpPr>
      <p:pic>
        <p:nvPicPr>
          <p:cNvPr id="281" name="Google Shape;281;p14"/>
          <p:cNvPicPr preferRelativeResize="0"/>
          <p:nvPr/>
        </p:nvPicPr>
        <p:blipFill>
          <a:blip r:embed="rId3">
            <a:alphaModFix/>
          </a:blip>
          <a:stretch>
            <a:fillRect/>
          </a:stretch>
        </p:blipFill>
        <p:spPr>
          <a:xfrm>
            <a:off x="6614450" y="0"/>
            <a:ext cx="2589125" cy="1123950"/>
          </a:xfrm>
          <a:prstGeom prst="rect">
            <a:avLst/>
          </a:prstGeom>
          <a:noFill/>
          <a:ln>
            <a:noFill/>
          </a:ln>
        </p:spPr>
      </p:pic>
      <p:pic>
        <p:nvPicPr>
          <p:cNvPr id="282" name="Google Shape;282;p14"/>
          <p:cNvPicPr preferRelativeResize="0"/>
          <p:nvPr/>
        </p:nvPicPr>
        <p:blipFill>
          <a:blip r:embed="rId4">
            <a:alphaModFix/>
          </a:blip>
          <a:stretch>
            <a:fillRect/>
          </a:stretch>
        </p:blipFill>
        <p:spPr>
          <a:xfrm>
            <a:off x="0" y="0"/>
            <a:ext cx="6614451" cy="1123940"/>
          </a:xfrm>
          <a:prstGeom prst="rect">
            <a:avLst/>
          </a:prstGeom>
          <a:noFill/>
          <a:ln>
            <a:noFill/>
          </a:ln>
        </p:spPr>
      </p:pic>
      <p:sp>
        <p:nvSpPr>
          <p:cNvPr id="283" name="Google Shape;283;p14"/>
          <p:cNvSpPr txBox="1"/>
          <p:nvPr/>
        </p:nvSpPr>
        <p:spPr>
          <a:xfrm>
            <a:off x="190875" y="1792400"/>
            <a:ext cx="8895000" cy="3122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de" sz="2600" b="1">
                <a:solidFill>
                  <a:srgbClr val="000000"/>
                </a:solidFill>
                <a:latin typeface="Lato"/>
                <a:ea typeface="Lato"/>
                <a:cs typeface="Lato"/>
                <a:sym typeface="Lato"/>
              </a:rPr>
              <a:t>Evading human rights control mechanisms? </a:t>
            </a:r>
            <a:endParaRPr sz="2600" b="1">
              <a:solidFill>
                <a:srgbClr val="000000"/>
              </a:solidFill>
              <a:latin typeface="Lato"/>
              <a:ea typeface="Lato"/>
              <a:cs typeface="Lato"/>
              <a:sym typeface="Lato"/>
            </a:endParaRPr>
          </a:p>
          <a:p>
            <a:pPr marL="0" lvl="0" indent="0" algn="ctr" rtl="0">
              <a:lnSpc>
                <a:spcPct val="115000"/>
              </a:lnSpc>
              <a:spcBef>
                <a:spcPts val="1200"/>
              </a:spcBef>
              <a:spcAft>
                <a:spcPts val="0"/>
              </a:spcAft>
              <a:buNone/>
            </a:pPr>
            <a:r>
              <a:rPr lang="de" sz="2600" b="1">
                <a:solidFill>
                  <a:srgbClr val="000000"/>
                </a:solidFill>
                <a:latin typeface="Lato"/>
                <a:ea typeface="Lato"/>
                <a:cs typeface="Lato"/>
                <a:sym typeface="Lato"/>
              </a:rPr>
              <a:t>A comparative study of state responses to situations of unreturnability in the UK and Germany</a:t>
            </a:r>
            <a:endParaRPr sz="2600" b="1">
              <a:latin typeface="Lato"/>
              <a:ea typeface="Lato"/>
              <a:cs typeface="Lato"/>
              <a:sym typeface="Lato"/>
            </a:endParaRPr>
          </a:p>
          <a:p>
            <a:pPr marL="0" lvl="0" indent="0" algn="ctr" rtl="0">
              <a:lnSpc>
                <a:spcPct val="115000"/>
              </a:lnSpc>
              <a:spcBef>
                <a:spcPts val="1200"/>
              </a:spcBef>
              <a:spcAft>
                <a:spcPts val="0"/>
              </a:spcAft>
              <a:buNone/>
            </a:pPr>
            <a:r>
              <a:rPr lang="de" sz="2200" b="1" i="1">
                <a:solidFill>
                  <a:srgbClr val="FFFFFF"/>
                </a:solidFill>
                <a:latin typeface="Lato"/>
                <a:ea typeface="Lato"/>
                <a:cs typeface="Lato"/>
                <a:sym typeface="Lato"/>
              </a:rPr>
              <a:t>Gianna Eckert, PhD Student</a:t>
            </a:r>
            <a:endParaRPr sz="2200" b="1" i="1">
              <a:solidFill>
                <a:srgbClr val="FFFFFF"/>
              </a:solidFill>
              <a:latin typeface="Lato"/>
              <a:ea typeface="Lato"/>
              <a:cs typeface="Lato"/>
              <a:sym typeface="Lato"/>
            </a:endParaRPr>
          </a:p>
          <a:p>
            <a:pPr marL="0" lvl="0" indent="0" algn="ctr" rtl="0">
              <a:lnSpc>
                <a:spcPct val="115000"/>
              </a:lnSpc>
              <a:spcBef>
                <a:spcPts val="1200"/>
              </a:spcBef>
              <a:spcAft>
                <a:spcPts val="0"/>
              </a:spcAft>
              <a:buNone/>
            </a:pPr>
            <a:r>
              <a:rPr lang="de" sz="1900" b="1" i="1">
                <a:solidFill>
                  <a:srgbClr val="FFFFFF"/>
                </a:solidFill>
                <a:latin typeface="Lato"/>
                <a:ea typeface="Lato"/>
                <a:cs typeface="Lato"/>
                <a:sym typeface="Lato"/>
              </a:rPr>
              <a:t>Supervisor: Prof. Diego Acosta Arcarazo &amp; Dr. Kathryn Allinson</a:t>
            </a:r>
            <a:endParaRPr sz="1900" b="1" i="1">
              <a:solidFill>
                <a:srgbClr val="FFFFFF"/>
              </a:solidFill>
              <a:latin typeface="Lato"/>
              <a:ea typeface="Lato"/>
              <a:cs typeface="Lato"/>
              <a:sym typeface="Lato"/>
            </a:endParaRPr>
          </a:p>
          <a:p>
            <a:pPr marL="0" lvl="0" indent="0" algn="l" rtl="0">
              <a:spcBef>
                <a:spcPts val="120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287"/>
        <p:cNvGrpSpPr/>
        <p:nvPr/>
      </p:nvGrpSpPr>
      <p:grpSpPr>
        <a:xfrm>
          <a:off x="0" y="0"/>
          <a:ext cx="0" cy="0"/>
          <a:chOff x="0" y="0"/>
          <a:chExt cx="0" cy="0"/>
        </a:xfrm>
      </p:grpSpPr>
      <p:pic>
        <p:nvPicPr>
          <p:cNvPr id="288" name="Google Shape;288;p15"/>
          <p:cNvPicPr preferRelativeResize="0"/>
          <p:nvPr/>
        </p:nvPicPr>
        <p:blipFill rotWithShape="1">
          <a:blip r:embed="rId3">
            <a:alphaModFix/>
          </a:blip>
          <a:srcRect l="310" r="-309"/>
          <a:stretch/>
        </p:blipFill>
        <p:spPr>
          <a:xfrm>
            <a:off x="623287" y="501375"/>
            <a:ext cx="7897424" cy="4140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292"/>
        <p:cNvGrpSpPr/>
        <p:nvPr/>
      </p:nvGrpSpPr>
      <p:grpSpPr>
        <a:xfrm>
          <a:off x="0" y="0"/>
          <a:ext cx="0" cy="0"/>
          <a:chOff x="0" y="0"/>
          <a:chExt cx="0" cy="0"/>
        </a:xfrm>
      </p:grpSpPr>
      <p:sp>
        <p:nvSpPr>
          <p:cNvPr id="293" name="Google Shape;293;p16"/>
          <p:cNvSpPr txBox="1"/>
          <p:nvPr/>
        </p:nvSpPr>
        <p:spPr>
          <a:xfrm>
            <a:off x="662850" y="65625"/>
            <a:ext cx="77271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2400" b="1" u="sng">
                <a:latin typeface="Lexend"/>
                <a:ea typeface="Lexend"/>
                <a:cs typeface="Lexend"/>
                <a:sym typeface="Lexend"/>
              </a:rPr>
              <a:t>The ‘deportation gap’</a:t>
            </a:r>
            <a:endParaRPr sz="2400" b="1" u="sng">
              <a:latin typeface="Lexend"/>
              <a:ea typeface="Lexend"/>
              <a:cs typeface="Lexend"/>
              <a:sym typeface="Lexend"/>
            </a:endParaRPr>
          </a:p>
        </p:txBody>
      </p:sp>
      <p:sp>
        <p:nvSpPr>
          <p:cNvPr id="294" name="Google Shape;294;p16"/>
          <p:cNvSpPr txBox="1"/>
          <p:nvPr/>
        </p:nvSpPr>
        <p:spPr>
          <a:xfrm>
            <a:off x="-45600" y="716525"/>
            <a:ext cx="9144000" cy="7389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Lexend"/>
              <a:buChar char="-"/>
            </a:pPr>
            <a:r>
              <a:rPr lang="de" sz="1800">
                <a:latin typeface="Lexend"/>
                <a:ea typeface="Lexend"/>
                <a:cs typeface="Lexend"/>
                <a:sym typeface="Lexend"/>
              </a:rPr>
              <a:t>Deportations are complex, costly and complicated.</a:t>
            </a:r>
            <a:endParaRPr sz="1800">
              <a:latin typeface="Lexend"/>
              <a:ea typeface="Lexend"/>
              <a:cs typeface="Lexend"/>
              <a:sym typeface="Lexend"/>
            </a:endParaRPr>
          </a:p>
          <a:p>
            <a:pPr marL="457200" lvl="0" indent="-342900" algn="l" rtl="0">
              <a:spcBef>
                <a:spcPts val="0"/>
              </a:spcBef>
              <a:spcAft>
                <a:spcPts val="0"/>
              </a:spcAft>
              <a:buSzPts val="1800"/>
              <a:buFont typeface="Lexend"/>
              <a:buChar char="-"/>
            </a:pPr>
            <a:r>
              <a:rPr lang="de" sz="1800">
                <a:latin typeface="Lexend"/>
                <a:ea typeface="Lexend"/>
                <a:cs typeface="Lexend"/>
                <a:sym typeface="Lexend"/>
              </a:rPr>
              <a:t>factual and legal barriers to deportation are not uncommon</a:t>
            </a:r>
            <a:endParaRPr/>
          </a:p>
        </p:txBody>
      </p:sp>
      <p:sp>
        <p:nvSpPr>
          <p:cNvPr id="295" name="Google Shape;295;p16"/>
          <p:cNvSpPr txBox="1"/>
          <p:nvPr/>
        </p:nvSpPr>
        <p:spPr>
          <a:xfrm>
            <a:off x="55275" y="2017650"/>
            <a:ext cx="37017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rgbClr val="000000"/>
              </a:buClr>
              <a:buSzPts val="1100"/>
              <a:buFont typeface="Arial"/>
              <a:buNone/>
            </a:pPr>
            <a:r>
              <a:rPr lang="de" sz="2000" b="1">
                <a:solidFill>
                  <a:srgbClr val="000000"/>
                </a:solidFill>
              </a:rPr>
              <a:t>In 202</a:t>
            </a:r>
            <a:r>
              <a:rPr lang="de" sz="2000" b="1"/>
              <a:t>2, less than a third of all return decisions were enforced</a:t>
            </a:r>
            <a:r>
              <a:rPr lang="de" sz="2000" b="1">
                <a:solidFill>
                  <a:srgbClr val="000000"/>
                </a:solidFill>
              </a:rPr>
              <a:t> in EU member states. </a:t>
            </a:r>
            <a:endParaRPr sz="1300"/>
          </a:p>
        </p:txBody>
      </p:sp>
      <p:sp>
        <p:nvSpPr>
          <p:cNvPr id="296" name="Google Shape;296;p16"/>
          <p:cNvSpPr txBox="1"/>
          <p:nvPr/>
        </p:nvSpPr>
        <p:spPr>
          <a:xfrm>
            <a:off x="50400" y="4380975"/>
            <a:ext cx="9043200" cy="96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rgbClr val="000000"/>
              </a:buClr>
              <a:buSzPts val="1100"/>
              <a:buFont typeface="Arial"/>
              <a:buNone/>
            </a:pPr>
            <a:r>
              <a:rPr lang="de" sz="1900">
                <a:solidFill>
                  <a:srgbClr val="000000"/>
                </a:solidFill>
                <a:latin typeface="Lexend"/>
                <a:ea typeface="Lexend"/>
                <a:cs typeface="Lexend"/>
                <a:sym typeface="Lexend"/>
              </a:rPr>
              <a:t>In 2022, Germany planned to carry out </a:t>
            </a:r>
            <a:r>
              <a:rPr lang="de" sz="1800">
                <a:solidFill>
                  <a:srgbClr val="000000"/>
                </a:solidFill>
                <a:latin typeface="Lexend"/>
                <a:ea typeface="Lexend"/>
                <a:cs typeface="Lexend"/>
                <a:sym typeface="Lexend"/>
              </a:rPr>
              <a:t>23,337 deportations, but removal was only enforced in 12,945 cases.</a:t>
            </a:r>
            <a:endParaRPr sz="1900">
              <a:solidFill>
                <a:srgbClr val="000000"/>
              </a:solidFill>
              <a:latin typeface="Lexend"/>
              <a:ea typeface="Lexend"/>
              <a:cs typeface="Lexend"/>
              <a:sym typeface="Lexend"/>
            </a:endParaRPr>
          </a:p>
          <a:p>
            <a:pPr marL="0" lvl="0" indent="0" algn="l" rtl="0">
              <a:spcBef>
                <a:spcPts val="0"/>
              </a:spcBef>
              <a:spcAft>
                <a:spcPts val="0"/>
              </a:spcAft>
              <a:buNone/>
            </a:pPr>
            <a:endParaRPr/>
          </a:p>
        </p:txBody>
      </p:sp>
      <p:pic>
        <p:nvPicPr>
          <p:cNvPr id="297" name="Google Shape;297;p16"/>
          <p:cNvPicPr preferRelativeResize="0"/>
          <p:nvPr/>
        </p:nvPicPr>
        <p:blipFill>
          <a:blip r:embed="rId3">
            <a:alphaModFix/>
          </a:blip>
          <a:stretch>
            <a:fillRect/>
          </a:stretch>
        </p:blipFill>
        <p:spPr>
          <a:xfrm>
            <a:off x="3756975" y="1552225"/>
            <a:ext cx="5387025" cy="28287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301"/>
        <p:cNvGrpSpPr/>
        <p:nvPr/>
      </p:nvGrpSpPr>
      <p:grpSpPr>
        <a:xfrm>
          <a:off x="0" y="0"/>
          <a:ext cx="0" cy="0"/>
          <a:chOff x="0" y="0"/>
          <a:chExt cx="0" cy="0"/>
        </a:xfrm>
      </p:grpSpPr>
      <p:pic>
        <p:nvPicPr>
          <p:cNvPr id="302" name="Google Shape;302;p17"/>
          <p:cNvPicPr preferRelativeResize="0"/>
          <p:nvPr/>
        </p:nvPicPr>
        <p:blipFill>
          <a:blip r:embed="rId3">
            <a:alphaModFix/>
          </a:blip>
          <a:stretch>
            <a:fillRect/>
          </a:stretch>
        </p:blipFill>
        <p:spPr>
          <a:xfrm>
            <a:off x="5287300" y="0"/>
            <a:ext cx="3856701" cy="3816150"/>
          </a:xfrm>
          <a:prstGeom prst="rect">
            <a:avLst/>
          </a:prstGeom>
          <a:noFill/>
          <a:ln>
            <a:noFill/>
          </a:ln>
        </p:spPr>
      </p:pic>
      <p:pic>
        <p:nvPicPr>
          <p:cNvPr id="303" name="Google Shape;303;p17"/>
          <p:cNvPicPr preferRelativeResize="0"/>
          <p:nvPr/>
        </p:nvPicPr>
        <p:blipFill>
          <a:blip r:embed="rId4">
            <a:alphaModFix/>
          </a:blip>
          <a:stretch>
            <a:fillRect/>
          </a:stretch>
        </p:blipFill>
        <p:spPr>
          <a:xfrm>
            <a:off x="0" y="1891475"/>
            <a:ext cx="5287301" cy="3252024"/>
          </a:xfrm>
          <a:prstGeom prst="rect">
            <a:avLst/>
          </a:prstGeom>
          <a:noFill/>
          <a:ln>
            <a:noFill/>
          </a:ln>
        </p:spPr>
      </p:pic>
      <p:sp>
        <p:nvSpPr>
          <p:cNvPr id="304" name="Google Shape;304;p17"/>
          <p:cNvSpPr txBox="1"/>
          <p:nvPr/>
        </p:nvSpPr>
        <p:spPr>
          <a:xfrm>
            <a:off x="3218825" y="508825"/>
            <a:ext cx="1283100" cy="38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305" name="Google Shape;305;p17"/>
          <p:cNvSpPr txBox="1"/>
          <p:nvPr/>
        </p:nvSpPr>
        <p:spPr>
          <a:xfrm>
            <a:off x="50" y="674750"/>
            <a:ext cx="52872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2000" b="1">
                <a:latin typeface="Nunito"/>
                <a:ea typeface="Nunito"/>
                <a:cs typeface="Nunito"/>
                <a:sym typeface="Nunito"/>
              </a:rPr>
              <a:t>Since 2013, the number of removals has fallen in the UK.</a:t>
            </a:r>
            <a:endParaRPr sz="2000" b="1">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309"/>
        <p:cNvGrpSpPr/>
        <p:nvPr/>
      </p:nvGrpSpPr>
      <p:grpSpPr>
        <a:xfrm>
          <a:off x="0" y="0"/>
          <a:ext cx="0" cy="0"/>
          <a:chOff x="0" y="0"/>
          <a:chExt cx="0" cy="0"/>
        </a:xfrm>
      </p:grpSpPr>
      <p:sp>
        <p:nvSpPr>
          <p:cNvPr id="310" name="Google Shape;310;p18"/>
          <p:cNvSpPr txBox="1"/>
          <p:nvPr/>
        </p:nvSpPr>
        <p:spPr>
          <a:xfrm>
            <a:off x="1206025" y="0"/>
            <a:ext cx="6415500" cy="79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 sz="2400" b="1" u="sng">
                <a:latin typeface="Lexend"/>
                <a:ea typeface="Lexend"/>
                <a:cs typeface="Lexend"/>
                <a:sym typeface="Lexend"/>
              </a:rPr>
              <a:t>The issue of ‘unreturnability’</a:t>
            </a:r>
            <a:endParaRPr>
              <a:latin typeface="Nunito"/>
              <a:ea typeface="Nunito"/>
              <a:cs typeface="Nunito"/>
              <a:sym typeface="Nunito"/>
            </a:endParaRPr>
          </a:p>
        </p:txBody>
      </p:sp>
      <p:pic>
        <p:nvPicPr>
          <p:cNvPr id="311" name="Google Shape;311;p18"/>
          <p:cNvPicPr preferRelativeResize="0"/>
          <p:nvPr/>
        </p:nvPicPr>
        <p:blipFill>
          <a:blip r:embed="rId3">
            <a:alphaModFix/>
          </a:blip>
          <a:stretch>
            <a:fillRect/>
          </a:stretch>
        </p:blipFill>
        <p:spPr>
          <a:xfrm>
            <a:off x="1522475" y="837575"/>
            <a:ext cx="6099049" cy="4305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315"/>
        <p:cNvGrpSpPr/>
        <p:nvPr/>
      </p:nvGrpSpPr>
      <p:grpSpPr>
        <a:xfrm>
          <a:off x="0" y="0"/>
          <a:ext cx="0" cy="0"/>
          <a:chOff x="0" y="0"/>
          <a:chExt cx="0" cy="0"/>
        </a:xfrm>
      </p:grpSpPr>
      <p:sp>
        <p:nvSpPr>
          <p:cNvPr id="316" name="Google Shape;316;p19"/>
          <p:cNvSpPr txBox="1"/>
          <p:nvPr/>
        </p:nvSpPr>
        <p:spPr>
          <a:xfrm>
            <a:off x="645300" y="0"/>
            <a:ext cx="7853400" cy="45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 sz="2100" b="1" u="sng">
                <a:latin typeface="Lexend"/>
                <a:ea typeface="Lexend"/>
                <a:cs typeface="Lexend"/>
                <a:sym typeface="Lexend"/>
              </a:rPr>
              <a:t>Investigating life in the ‘deportation gap’</a:t>
            </a:r>
            <a:endParaRPr sz="1100"/>
          </a:p>
          <a:p>
            <a:pPr marL="0" lvl="0" indent="0" algn="l" rtl="0">
              <a:spcBef>
                <a:spcPts val="0"/>
              </a:spcBef>
              <a:spcAft>
                <a:spcPts val="0"/>
              </a:spcAft>
              <a:buNone/>
            </a:pPr>
            <a:endParaRPr>
              <a:latin typeface="Nunito"/>
              <a:ea typeface="Nunito"/>
              <a:cs typeface="Nunito"/>
              <a:sym typeface="Nunito"/>
            </a:endParaRPr>
          </a:p>
        </p:txBody>
      </p:sp>
      <p:sp>
        <p:nvSpPr>
          <p:cNvPr id="317" name="Google Shape;317;p19"/>
          <p:cNvSpPr txBox="1"/>
          <p:nvPr/>
        </p:nvSpPr>
        <p:spPr>
          <a:xfrm>
            <a:off x="0" y="542075"/>
            <a:ext cx="91935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1500" b="1" i="1">
                <a:solidFill>
                  <a:srgbClr val="F3F3F3"/>
                </a:solidFill>
                <a:latin typeface="Lexend"/>
                <a:ea typeface="Lexend"/>
                <a:cs typeface="Lexend"/>
                <a:sym typeface="Lexend"/>
              </a:rPr>
              <a:t>Which laws, regulations and policies apply to migrants whose removal is impeded? </a:t>
            </a:r>
            <a:endParaRPr sz="1500" b="1" i="1">
              <a:solidFill>
                <a:srgbClr val="F3F3F3"/>
              </a:solidFill>
              <a:latin typeface="Lexend"/>
              <a:ea typeface="Lexend"/>
              <a:cs typeface="Lexend"/>
              <a:sym typeface="Lexend"/>
            </a:endParaRPr>
          </a:p>
          <a:p>
            <a:pPr marL="0" lvl="0" indent="0" algn="l" rtl="0">
              <a:spcBef>
                <a:spcPts val="0"/>
              </a:spcBef>
              <a:spcAft>
                <a:spcPts val="0"/>
              </a:spcAft>
              <a:buNone/>
            </a:pPr>
            <a:r>
              <a:rPr lang="de" sz="1500" b="1" i="1">
                <a:solidFill>
                  <a:srgbClr val="F3F3F3"/>
                </a:solidFill>
                <a:latin typeface="Lexend"/>
                <a:ea typeface="Lexend"/>
                <a:cs typeface="Lexend"/>
                <a:sym typeface="Lexend"/>
              </a:rPr>
              <a:t>How do migrants experience these regulations and what is their impact on migrants and their ability to exercise their rights? </a:t>
            </a:r>
            <a:endParaRPr sz="1500" b="1" i="1">
              <a:solidFill>
                <a:srgbClr val="F3F3F3"/>
              </a:solidFill>
              <a:latin typeface="Lexend"/>
              <a:ea typeface="Lexend"/>
              <a:cs typeface="Lexend"/>
              <a:sym typeface="Lexend"/>
            </a:endParaRPr>
          </a:p>
        </p:txBody>
      </p:sp>
      <p:sp>
        <p:nvSpPr>
          <p:cNvPr id="318" name="Google Shape;318;p19"/>
          <p:cNvSpPr txBox="1"/>
          <p:nvPr/>
        </p:nvSpPr>
        <p:spPr>
          <a:xfrm>
            <a:off x="133575" y="1602175"/>
            <a:ext cx="4028700" cy="492600"/>
          </a:xfrm>
          <a:prstGeom prst="rect">
            <a:avLst/>
          </a:prstGeom>
          <a:gradFill>
            <a:gsLst>
              <a:gs pos="0">
                <a:srgbClr val="FFFFFF"/>
              </a:gs>
              <a:gs pos="100000">
                <a:srgbClr val="B3B3B3"/>
              </a:gs>
            </a:gsLst>
            <a:lin ang="5400012" scaled="0"/>
          </a:gra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2000" b="1">
                <a:latin typeface="Lexend"/>
                <a:ea typeface="Lexend"/>
                <a:cs typeface="Lexend"/>
                <a:sym typeface="Lexend"/>
              </a:rPr>
              <a:t>Germany </a:t>
            </a:r>
            <a:endParaRPr sz="2000" b="1">
              <a:latin typeface="Lexend"/>
              <a:ea typeface="Lexend"/>
              <a:cs typeface="Lexend"/>
              <a:sym typeface="Lexend"/>
            </a:endParaRPr>
          </a:p>
        </p:txBody>
      </p:sp>
      <p:sp>
        <p:nvSpPr>
          <p:cNvPr id="319" name="Google Shape;319;p19"/>
          <p:cNvSpPr txBox="1"/>
          <p:nvPr/>
        </p:nvSpPr>
        <p:spPr>
          <a:xfrm>
            <a:off x="4913450" y="1602175"/>
            <a:ext cx="3963900" cy="492600"/>
          </a:xfrm>
          <a:prstGeom prst="rect">
            <a:avLst/>
          </a:prstGeom>
          <a:gradFill>
            <a:gsLst>
              <a:gs pos="0">
                <a:srgbClr val="FFFFFF"/>
              </a:gs>
              <a:gs pos="100000">
                <a:srgbClr val="B3B3B3"/>
              </a:gs>
            </a:gsLst>
            <a:lin ang="5400012" scaled="0"/>
          </a:gra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 sz="2000" b="1">
                <a:latin typeface="Lexend"/>
                <a:ea typeface="Lexend"/>
                <a:cs typeface="Lexend"/>
                <a:sym typeface="Lexend"/>
              </a:rPr>
              <a:t>United Kingdom </a:t>
            </a:r>
            <a:endParaRPr sz="2000" b="1">
              <a:latin typeface="Lexend"/>
              <a:ea typeface="Lexend"/>
              <a:cs typeface="Lexend"/>
              <a:sym typeface="Lexend"/>
            </a:endParaRPr>
          </a:p>
        </p:txBody>
      </p:sp>
      <p:sp>
        <p:nvSpPr>
          <p:cNvPr id="320" name="Google Shape;320;p19"/>
          <p:cNvSpPr txBox="1"/>
          <p:nvPr/>
        </p:nvSpPr>
        <p:spPr>
          <a:xfrm>
            <a:off x="-153350" y="2263125"/>
            <a:ext cx="4587900" cy="29553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SzPts val="1500"/>
              <a:buFont typeface="Lexend"/>
              <a:buChar char="-"/>
            </a:pPr>
            <a:r>
              <a:rPr lang="de" sz="1500">
                <a:latin typeface="Lexend"/>
                <a:ea typeface="Lexend"/>
                <a:cs typeface="Lexend"/>
                <a:sym typeface="Lexend"/>
              </a:rPr>
              <a:t>statutory toleration also known as ‘qualified unlawful stay’ (Hinterberger 2023)</a:t>
            </a: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457200" lvl="0" indent="-323850" algn="l" rtl="0">
              <a:spcBef>
                <a:spcPts val="0"/>
              </a:spcBef>
              <a:spcAft>
                <a:spcPts val="0"/>
              </a:spcAft>
              <a:buSzPts val="1500"/>
              <a:buFont typeface="Lexend"/>
              <a:buChar char="-"/>
            </a:pPr>
            <a:r>
              <a:rPr lang="de" sz="1500">
                <a:latin typeface="Lexend"/>
                <a:ea typeface="Lexend"/>
                <a:cs typeface="Lexend"/>
                <a:sym typeface="Lexend"/>
              </a:rPr>
              <a:t>‘unreturnability’ recognised in legal terms (at least temporary unreturnability)</a:t>
            </a: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457200" lvl="0" indent="-323850" algn="l" rtl="0">
              <a:spcBef>
                <a:spcPts val="0"/>
              </a:spcBef>
              <a:spcAft>
                <a:spcPts val="0"/>
              </a:spcAft>
              <a:buSzPts val="1500"/>
              <a:buFont typeface="Lexend"/>
              <a:buChar char="-"/>
            </a:pPr>
            <a:r>
              <a:rPr lang="de" sz="1500">
                <a:latin typeface="Lexend"/>
                <a:ea typeface="Lexend"/>
                <a:cs typeface="Lexend"/>
                <a:sym typeface="Lexend"/>
              </a:rPr>
              <a:t>numerous restrictions imposed on tolerated migrants aimed at containment </a:t>
            </a:r>
            <a:br>
              <a:rPr lang="de" sz="1500">
                <a:latin typeface="Lexend"/>
                <a:ea typeface="Lexend"/>
                <a:cs typeface="Lexend"/>
                <a:sym typeface="Lexend"/>
              </a:rPr>
            </a:br>
            <a:endParaRPr sz="1500">
              <a:latin typeface="Lexend"/>
              <a:ea typeface="Lexend"/>
              <a:cs typeface="Lexend"/>
              <a:sym typeface="Lexend"/>
            </a:endParaRPr>
          </a:p>
          <a:p>
            <a:pPr marL="457200" lvl="0" indent="-323850" algn="l" rtl="0">
              <a:spcBef>
                <a:spcPts val="0"/>
              </a:spcBef>
              <a:spcAft>
                <a:spcPts val="0"/>
              </a:spcAft>
              <a:buSzPts val="1500"/>
              <a:buFont typeface="Lexend"/>
              <a:buChar char="-"/>
            </a:pPr>
            <a:r>
              <a:rPr lang="de" sz="1500">
                <a:latin typeface="Lexend"/>
                <a:ea typeface="Lexend"/>
                <a:cs typeface="Lexend"/>
                <a:sym typeface="Lexend"/>
              </a:rPr>
              <a:t>new regularisation mechanism launched in 2023 for long-term tolerated migrants </a:t>
            </a:r>
            <a:endParaRPr sz="1500">
              <a:latin typeface="Lexend"/>
              <a:ea typeface="Lexend"/>
              <a:cs typeface="Lexend"/>
              <a:sym typeface="Lexend"/>
            </a:endParaRPr>
          </a:p>
        </p:txBody>
      </p:sp>
      <p:sp>
        <p:nvSpPr>
          <p:cNvPr id="321" name="Google Shape;321;p19"/>
          <p:cNvSpPr txBox="1"/>
          <p:nvPr/>
        </p:nvSpPr>
        <p:spPr>
          <a:xfrm>
            <a:off x="4493450" y="2214950"/>
            <a:ext cx="4650600" cy="29553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SzPts val="1500"/>
              <a:buFont typeface="Lexend"/>
              <a:buChar char="-"/>
            </a:pPr>
            <a:r>
              <a:rPr lang="de" sz="1500">
                <a:latin typeface="Lexend"/>
                <a:ea typeface="Lexend"/>
                <a:cs typeface="Lexend"/>
                <a:sym typeface="Lexend"/>
              </a:rPr>
              <a:t>many unreturnable migrants in detention, most released on immigration bail (bail conditions vary and may include reporting obligations and GPS tracking)</a:t>
            </a:r>
            <a:endParaRPr sz="1500">
              <a:latin typeface="Lexend"/>
              <a:ea typeface="Lexend"/>
              <a:cs typeface="Lexend"/>
              <a:sym typeface="Lexend"/>
            </a:endParaRPr>
          </a:p>
          <a:p>
            <a:pPr marL="0" lvl="0" indent="0" algn="l" rtl="0">
              <a:spcBef>
                <a:spcPts val="0"/>
              </a:spcBef>
              <a:spcAft>
                <a:spcPts val="0"/>
              </a:spcAft>
              <a:buNone/>
            </a:pPr>
            <a:endParaRPr sz="1500">
              <a:latin typeface="Lexend"/>
              <a:ea typeface="Lexend"/>
              <a:cs typeface="Lexend"/>
              <a:sym typeface="Lexend"/>
            </a:endParaRPr>
          </a:p>
          <a:p>
            <a:pPr marL="457200" lvl="0" indent="-323850" algn="l" rtl="0">
              <a:spcBef>
                <a:spcPts val="0"/>
              </a:spcBef>
              <a:spcAft>
                <a:spcPts val="0"/>
              </a:spcAft>
              <a:buSzPts val="1500"/>
              <a:buFont typeface="Lexend"/>
              <a:buChar char="-"/>
            </a:pPr>
            <a:r>
              <a:rPr lang="de" sz="1500">
                <a:latin typeface="Lexend"/>
                <a:ea typeface="Lexend"/>
                <a:cs typeface="Lexend"/>
                <a:sym typeface="Lexend"/>
              </a:rPr>
              <a:t>most rejected asylum seekers on section 4 support</a:t>
            </a: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457200" lvl="0" indent="-323850" algn="l" rtl="0">
              <a:spcBef>
                <a:spcPts val="0"/>
              </a:spcBef>
              <a:spcAft>
                <a:spcPts val="0"/>
              </a:spcAft>
              <a:buSzPts val="1500"/>
              <a:buFont typeface="Lexend"/>
              <a:buChar char="-"/>
            </a:pPr>
            <a:r>
              <a:rPr lang="de" sz="1500">
                <a:latin typeface="Lexend"/>
                <a:ea typeface="Lexend"/>
                <a:cs typeface="Lexend"/>
                <a:sym typeface="Lexend"/>
              </a:rPr>
              <a:t>no access to the labour market or regularisation</a:t>
            </a: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457200" lvl="0" indent="-323850" algn="l" rtl="0">
              <a:spcBef>
                <a:spcPts val="0"/>
              </a:spcBef>
              <a:spcAft>
                <a:spcPts val="0"/>
              </a:spcAft>
              <a:buSzPts val="1500"/>
              <a:buFont typeface="Lexend"/>
              <a:buChar char="-"/>
            </a:pPr>
            <a:r>
              <a:rPr lang="de" sz="1500">
                <a:latin typeface="Lexend"/>
                <a:ea typeface="Lexend"/>
                <a:cs typeface="Lexend"/>
                <a:sym typeface="Lexend"/>
              </a:rPr>
              <a:t>acute risk of exploitation and destitution</a:t>
            </a:r>
            <a:endParaRPr sz="1500">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325"/>
        <p:cNvGrpSpPr/>
        <p:nvPr/>
      </p:nvGrpSpPr>
      <p:grpSpPr>
        <a:xfrm>
          <a:off x="0" y="0"/>
          <a:ext cx="0" cy="0"/>
          <a:chOff x="0" y="0"/>
          <a:chExt cx="0" cy="0"/>
        </a:xfrm>
      </p:grpSpPr>
      <p:sp>
        <p:nvSpPr>
          <p:cNvPr id="326" name="Google Shape;326;p20"/>
          <p:cNvSpPr txBox="1"/>
          <p:nvPr/>
        </p:nvSpPr>
        <p:spPr>
          <a:xfrm>
            <a:off x="213000" y="282800"/>
            <a:ext cx="8718000" cy="4725300"/>
          </a:xfrm>
          <a:prstGeom prst="rect">
            <a:avLst/>
          </a:prstGeom>
          <a:gradFill>
            <a:gsLst>
              <a:gs pos="0">
                <a:srgbClr val="FFFFFF"/>
              </a:gs>
              <a:gs pos="73000">
                <a:srgbClr val="FFFFFF">
                  <a:alpha val="0"/>
                </a:srgbClr>
              </a:gs>
              <a:gs pos="100000">
                <a:srgbClr val="FFFFFF">
                  <a:alpha val="0"/>
                </a:srgbClr>
              </a:gs>
            </a:gsLst>
            <a:lin ang="5400012" scaled="0"/>
          </a:gra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 sz="2100" b="1">
                <a:latin typeface="Lexend"/>
                <a:ea typeface="Lexend"/>
                <a:cs typeface="Lexend"/>
                <a:sym typeface="Lexend"/>
              </a:rPr>
              <a:t>Objectives</a:t>
            </a:r>
            <a:endParaRPr sz="2100" b="1">
              <a:latin typeface="Lexend"/>
              <a:ea typeface="Lexend"/>
              <a:cs typeface="Lexend"/>
              <a:sym typeface="Lexend"/>
            </a:endParaRPr>
          </a:p>
          <a:p>
            <a:pPr marL="0" lvl="0" indent="0" algn="l" rtl="0">
              <a:spcBef>
                <a:spcPts val="0"/>
              </a:spcBef>
              <a:spcAft>
                <a:spcPts val="0"/>
              </a:spcAft>
              <a:buNone/>
            </a:pPr>
            <a:endParaRPr sz="1800">
              <a:latin typeface="Lexend"/>
              <a:ea typeface="Lexend"/>
              <a:cs typeface="Lexend"/>
              <a:sym typeface="Lexend"/>
            </a:endParaRPr>
          </a:p>
          <a:p>
            <a:pPr marL="0" lvl="0" indent="0" algn="l" rtl="0">
              <a:spcBef>
                <a:spcPts val="0"/>
              </a:spcBef>
              <a:spcAft>
                <a:spcPts val="0"/>
              </a:spcAft>
              <a:buNone/>
            </a:pPr>
            <a:r>
              <a:rPr lang="de" i="1">
                <a:latin typeface="Lexend"/>
                <a:ea typeface="Lexend"/>
                <a:cs typeface="Lexend"/>
                <a:sym typeface="Lexend"/>
              </a:rPr>
              <a:t>investigate the situation of irremovable migrants in the UK and Germany from a socio-legal perspective, focusing on migrants’ experiences of the existing regulations, their practical effects, (dys)functions and gaps.</a:t>
            </a:r>
            <a:endParaRPr i="1">
              <a:latin typeface="Lexend"/>
              <a:ea typeface="Lexend"/>
              <a:cs typeface="Lexend"/>
              <a:sym typeface="Lexend"/>
            </a:endParaRPr>
          </a:p>
          <a:p>
            <a:pPr marL="457200" lvl="0" indent="0" algn="l" rtl="0">
              <a:spcBef>
                <a:spcPts val="0"/>
              </a:spcBef>
              <a:spcAft>
                <a:spcPts val="0"/>
              </a:spcAft>
              <a:buNone/>
            </a:pPr>
            <a:endParaRPr sz="1000">
              <a:latin typeface="Times New Roman"/>
              <a:ea typeface="Times New Roman"/>
              <a:cs typeface="Times New Roman"/>
              <a:sym typeface="Times New Roman"/>
            </a:endParaRPr>
          </a:p>
          <a:p>
            <a:pPr marL="457200" lvl="0" indent="-336550" algn="l" rtl="0">
              <a:spcBef>
                <a:spcPts val="0"/>
              </a:spcBef>
              <a:spcAft>
                <a:spcPts val="0"/>
              </a:spcAft>
              <a:buSzPts val="1700"/>
              <a:buFont typeface="Lexend"/>
              <a:buAutoNum type="arabicParenR"/>
            </a:pPr>
            <a:r>
              <a:rPr lang="de" sz="1700">
                <a:latin typeface="Lexend"/>
                <a:ea typeface="Lexend"/>
                <a:cs typeface="Lexend"/>
                <a:sym typeface="Lexend"/>
              </a:rPr>
              <a:t>Provide a comprehensive and nuanced overview of the laws, regulations and administrative practices applicable to unreturnable migrants</a:t>
            </a:r>
            <a:endParaRPr sz="1700">
              <a:latin typeface="Lexend"/>
              <a:ea typeface="Lexend"/>
              <a:cs typeface="Lexend"/>
              <a:sym typeface="Lexend"/>
            </a:endParaRPr>
          </a:p>
          <a:p>
            <a:pPr marL="0" lvl="0" indent="0" algn="l" rtl="0">
              <a:spcBef>
                <a:spcPts val="0"/>
              </a:spcBef>
              <a:spcAft>
                <a:spcPts val="0"/>
              </a:spcAft>
              <a:buNone/>
            </a:pPr>
            <a:endParaRPr sz="1700">
              <a:latin typeface="Lexend"/>
              <a:ea typeface="Lexend"/>
              <a:cs typeface="Lexend"/>
              <a:sym typeface="Lexend"/>
            </a:endParaRPr>
          </a:p>
          <a:p>
            <a:pPr marL="457200" lvl="0" indent="-336550" algn="l" rtl="0">
              <a:spcBef>
                <a:spcPts val="0"/>
              </a:spcBef>
              <a:spcAft>
                <a:spcPts val="0"/>
              </a:spcAft>
              <a:buSzPts val="1700"/>
              <a:buFont typeface="Lexend"/>
              <a:buAutoNum type="arabicParenR"/>
            </a:pPr>
            <a:r>
              <a:rPr lang="de" sz="1700">
                <a:latin typeface="Lexend"/>
                <a:ea typeface="Lexend"/>
                <a:cs typeface="Lexend"/>
                <a:sym typeface="Lexend"/>
              </a:rPr>
              <a:t>Examine the ways in which these regulations impact on migrants and their rights </a:t>
            </a:r>
            <a:endParaRPr sz="1700">
              <a:latin typeface="Lexend"/>
              <a:ea typeface="Lexend"/>
              <a:cs typeface="Lexend"/>
              <a:sym typeface="Lexend"/>
            </a:endParaRPr>
          </a:p>
          <a:p>
            <a:pPr marL="457200" lvl="0" indent="0" algn="l" rtl="0">
              <a:spcBef>
                <a:spcPts val="0"/>
              </a:spcBef>
              <a:spcAft>
                <a:spcPts val="0"/>
              </a:spcAft>
              <a:buNone/>
            </a:pPr>
            <a:endParaRPr sz="1700">
              <a:latin typeface="Lexend"/>
              <a:ea typeface="Lexend"/>
              <a:cs typeface="Lexend"/>
              <a:sym typeface="Lexend"/>
            </a:endParaRPr>
          </a:p>
          <a:p>
            <a:pPr marL="457200" lvl="0" indent="-336550" algn="l" rtl="0">
              <a:spcBef>
                <a:spcPts val="0"/>
              </a:spcBef>
              <a:spcAft>
                <a:spcPts val="0"/>
              </a:spcAft>
              <a:buSzPts val="1700"/>
              <a:buFont typeface="Lexend"/>
              <a:buAutoNum type="arabicParenR"/>
            </a:pPr>
            <a:r>
              <a:rPr lang="de" sz="1700">
                <a:latin typeface="Lexend"/>
                <a:ea typeface="Lexend"/>
                <a:cs typeface="Lexend"/>
                <a:sym typeface="Lexend"/>
              </a:rPr>
              <a:t>Conceptualise the tension between ensuring minimum standards and migration control objectives inherent to these practices and assess whether they attempt to indirectly induce deportation </a:t>
            </a:r>
            <a:endParaRPr sz="1700">
              <a:latin typeface="Lexend"/>
              <a:ea typeface="Lexend"/>
              <a:cs typeface="Lexend"/>
              <a:sym typeface="Lexend"/>
            </a:endParaRPr>
          </a:p>
          <a:p>
            <a:pPr marL="457200" lvl="0" indent="0" algn="l" rtl="0">
              <a:spcBef>
                <a:spcPts val="0"/>
              </a:spcBef>
              <a:spcAft>
                <a:spcPts val="0"/>
              </a:spcAft>
              <a:buNone/>
            </a:pPr>
            <a:endParaRPr sz="1700">
              <a:latin typeface="Lexend"/>
              <a:ea typeface="Lexend"/>
              <a:cs typeface="Lexend"/>
              <a:sym typeface="Lexend"/>
            </a:endParaRPr>
          </a:p>
          <a:p>
            <a:pPr marL="457200" lvl="0" indent="-336550" algn="l" rtl="0">
              <a:spcBef>
                <a:spcPts val="0"/>
              </a:spcBef>
              <a:spcAft>
                <a:spcPts val="0"/>
              </a:spcAft>
              <a:buSzPts val="1700"/>
              <a:buFont typeface="Lexend"/>
              <a:buAutoNum type="arabicParenR"/>
            </a:pPr>
            <a:r>
              <a:rPr lang="de" sz="1700">
                <a:latin typeface="Lexend"/>
                <a:ea typeface="Lexend"/>
                <a:cs typeface="Lexend"/>
                <a:sym typeface="Lexend"/>
              </a:rPr>
              <a:t>Examine legal limits under international human rights law regarding the use of indirect deportation measures </a:t>
            </a:r>
            <a:endParaRPr sz="1900" b="1">
              <a:latin typeface="Questrial"/>
              <a:ea typeface="Questrial"/>
              <a:cs typeface="Questrial"/>
              <a:sym typeface="Quest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330"/>
        <p:cNvGrpSpPr/>
        <p:nvPr/>
      </p:nvGrpSpPr>
      <p:grpSpPr>
        <a:xfrm>
          <a:off x="0" y="0"/>
          <a:ext cx="0" cy="0"/>
          <a:chOff x="0" y="0"/>
          <a:chExt cx="0" cy="0"/>
        </a:xfrm>
      </p:grpSpPr>
      <p:sp>
        <p:nvSpPr>
          <p:cNvPr id="331" name="Google Shape;331;p21"/>
          <p:cNvSpPr txBox="1"/>
          <p:nvPr/>
        </p:nvSpPr>
        <p:spPr>
          <a:xfrm>
            <a:off x="156275" y="60075"/>
            <a:ext cx="8700600" cy="5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 sz="2400" b="1" u="sng">
                <a:latin typeface="Lato"/>
                <a:ea typeface="Lato"/>
                <a:cs typeface="Lato"/>
                <a:sym typeface="Lato"/>
              </a:rPr>
              <a:t>Why Germany and the UK?</a:t>
            </a:r>
            <a:endParaRPr sz="2400" b="1" u="sng">
              <a:latin typeface="Lato"/>
              <a:ea typeface="Lato"/>
              <a:cs typeface="Lato"/>
              <a:sym typeface="Lato"/>
            </a:endParaRPr>
          </a:p>
        </p:txBody>
      </p:sp>
      <p:sp>
        <p:nvSpPr>
          <p:cNvPr id="332" name="Google Shape;332;p21"/>
          <p:cNvSpPr txBox="1"/>
          <p:nvPr/>
        </p:nvSpPr>
        <p:spPr>
          <a:xfrm>
            <a:off x="180275" y="733075"/>
            <a:ext cx="8676600" cy="413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Nunito"/>
              <a:ea typeface="Nunito"/>
              <a:cs typeface="Nunito"/>
              <a:sym typeface="Nunito"/>
            </a:endParaRPr>
          </a:p>
        </p:txBody>
      </p:sp>
      <p:sp>
        <p:nvSpPr>
          <p:cNvPr id="333" name="Google Shape;333;p21"/>
          <p:cNvSpPr txBox="1"/>
          <p:nvPr/>
        </p:nvSpPr>
        <p:spPr>
          <a:xfrm>
            <a:off x="-48075" y="877275"/>
            <a:ext cx="9192000" cy="39900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Lexend"/>
              <a:buChar char="●"/>
            </a:pPr>
            <a:r>
              <a:rPr lang="de" sz="1800" dirty="0">
                <a:latin typeface="Lexend"/>
                <a:ea typeface="Lexend"/>
                <a:cs typeface="Lexend"/>
                <a:sym typeface="Lexend"/>
              </a:rPr>
              <a:t>feature </a:t>
            </a:r>
            <a:r>
              <a:rPr lang="de" sz="1800" dirty="0" err="1">
                <a:latin typeface="Lexend"/>
                <a:ea typeface="Lexend"/>
                <a:cs typeface="Lexend"/>
                <a:sym typeface="Lexend"/>
              </a:rPr>
              <a:t>among</a:t>
            </a:r>
            <a:r>
              <a:rPr lang="de" sz="1800" dirty="0">
                <a:latin typeface="Lexend"/>
                <a:ea typeface="Lexend"/>
                <a:cs typeface="Lexend"/>
                <a:sym typeface="Lexend"/>
              </a:rPr>
              <a:t> </a:t>
            </a:r>
            <a:r>
              <a:rPr lang="de" sz="1800" dirty="0" err="1">
                <a:latin typeface="Lexend"/>
                <a:ea typeface="Lexend"/>
                <a:cs typeface="Lexend"/>
                <a:sym typeface="Lexend"/>
              </a:rPr>
              <a:t>the</a:t>
            </a:r>
            <a:r>
              <a:rPr lang="de" sz="1800" dirty="0">
                <a:latin typeface="Lexend"/>
                <a:ea typeface="Lexend"/>
                <a:cs typeface="Lexend"/>
                <a:sym typeface="Lexend"/>
              </a:rPr>
              <a:t> top </a:t>
            </a:r>
            <a:r>
              <a:rPr lang="de" sz="1800" dirty="0" err="1">
                <a:latin typeface="Lexend"/>
                <a:ea typeface="Lexend"/>
                <a:cs typeface="Lexend"/>
                <a:sym typeface="Lexend"/>
              </a:rPr>
              <a:t>four</a:t>
            </a:r>
            <a:r>
              <a:rPr lang="de" sz="1800" dirty="0">
                <a:latin typeface="Lexend"/>
                <a:ea typeface="Lexend"/>
                <a:cs typeface="Lexend"/>
                <a:sym typeface="Lexend"/>
              </a:rPr>
              <a:t> </a:t>
            </a:r>
            <a:r>
              <a:rPr lang="de" sz="1800" dirty="0" err="1">
                <a:latin typeface="Lexend"/>
                <a:ea typeface="Lexend"/>
                <a:cs typeface="Lexend"/>
                <a:sym typeface="Lexend"/>
              </a:rPr>
              <a:t>deporting</a:t>
            </a:r>
            <a:r>
              <a:rPr lang="de" sz="1800" dirty="0">
                <a:latin typeface="Lexend"/>
                <a:ea typeface="Lexend"/>
                <a:cs typeface="Lexend"/>
                <a:sym typeface="Lexend"/>
              </a:rPr>
              <a:t> countries in Europe (Germany, </a:t>
            </a:r>
            <a:r>
              <a:rPr lang="de" sz="1800" dirty="0" err="1">
                <a:latin typeface="Lexend"/>
                <a:ea typeface="Lexend"/>
                <a:cs typeface="Lexend"/>
                <a:sym typeface="Lexend"/>
              </a:rPr>
              <a:t>the</a:t>
            </a:r>
            <a:r>
              <a:rPr lang="de" sz="1800" dirty="0">
                <a:latin typeface="Lexend"/>
                <a:ea typeface="Lexend"/>
                <a:cs typeface="Lexend"/>
                <a:sym typeface="Lexend"/>
              </a:rPr>
              <a:t> UK, France and </a:t>
            </a:r>
            <a:r>
              <a:rPr lang="de" sz="1800" dirty="0" err="1">
                <a:latin typeface="Lexend"/>
                <a:ea typeface="Lexend"/>
                <a:cs typeface="Lexend"/>
                <a:sym typeface="Lexend"/>
              </a:rPr>
              <a:t>Sweden</a:t>
            </a:r>
            <a:r>
              <a:rPr lang="de" sz="1800" dirty="0">
                <a:latin typeface="Lexend"/>
                <a:ea typeface="Lexend"/>
                <a:cs typeface="Lexend"/>
                <a:sym typeface="Lexend"/>
              </a:rPr>
              <a:t>) &gt;&gt; </a:t>
            </a:r>
            <a:r>
              <a:rPr lang="de" sz="1800" dirty="0" err="1">
                <a:latin typeface="Lexend"/>
                <a:ea typeface="Lexend"/>
                <a:cs typeface="Lexend"/>
                <a:sym typeface="Lexend"/>
              </a:rPr>
              <a:t>unreturnability</a:t>
            </a:r>
            <a:r>
              <a:rPr lang="de" sz="1800" dirty="0">
                <a:latin typeface="Lexend"/>
                <a:ea typeface="Lexend"/>
                <a:cs typeface="Lexend"/>
                <a:sym typeface="Lexend"/>
              </a:rPr>
              <a:t> </a:t>
            </a:r>
            <a:r>
              <a:rPr lang="de" sz="1800" dirty="0" err="1">
                <a:latin typeface="Lexend"/>
                <a:ea typeface="Lexend"/>
                <a:cs typeface="Lexend"/>
                <a:sym typeface="Lexend"/>
              </a:rPr>
              <a:t>closely</a:t>
            </a:r>
            <a:r>
              <a:rPr lang="de" sz="1800" dirty="0">
                <a:latin typeface="Lexend"/>
                <a:ea typeface="Lexend"/>
                <a:cs typeface="Lexend"/>
                <a:sym typeface="Lexend"/>
              </a:rPr>
              <a:t> </a:t>
            </a:r>
            <a:r>
              <a:rPr lang="de" sz="1800" dirty="0" err="1">
                <a:latin typeface="Lexend"/>
                <a:ea typeface="Lexend"/>
                <a:cs typeface="Lexend"/>
                <a:sym typeface="Lexend"/>
              </a:rPr>
              <a:t>linked</a:t>
            </a:r>
            <a:r>
              <a:rPr lang="de" sz="1800" dirty="0">
                <a:latin typeface="Lexend"/>
                <a:ea typeface="Lexend"/>
                <a:cs typeface="Lexend"/>
                <a:sym typeface="Lexend"/>
              </a:rPr>
              <a:t> </a:t>
            </a:r>
            <a:r>
              <a:rPr lang="de" sz="1800" dirty="0" err="1">
                <a:latin typeface="Lexend"/>
                <a:ea typeface="Lexend"/>
                <a:cs typeface="Lexend"/>
                <a:sym typeface="Lexend"/>
              </a:rPr>
              <a:t>to</a:t>
            </a:r>
            <a:r>
              <a:rPr lang="de" sz="1800" dirty="0">
                <a:latin typeface="Lexend"/>
                <a:ea typeface="Lexend"/>
                <a:cs typeface="Lexend"/>
                <a:sym typeface="Lexend"/>
              </a:rPr>
              <a:t> </a:t>
            </a:r>
            <a:r>
              <a:rPr lang="de" sz="1800" dirty="0" err="1">
                <a:latin typeface="Lexend"/>
                <a:ea typeface="Lexend"/>
                <a:cs typeface="Lexend"/>
                <a:sym typeface="Lexend"/>
              </a:rPr>
              <a:t>enforcement</a:t>
            </a:r>
            <a:r>
              <a:rPr lang="de" sz="1800" dirty="0">
                <a:latin typeface="Lexend"/>
                <a:ea typeface="Lexend"/>
                <a:cs typeface="Lexend"/>
                <a:sym typeface="Lexend"/>
              </a:rPr>
              <a:t> </a:t>
            </a:r>
            <a:r>
              <a:rPr lang="de" sz="1800" dirty="0" err="1">
                <a:latin typeface="Lexend"/>
                <a:ea typeface="Lexend"/>
                <a:cs typeface="Lexend"/>
                <a:sym typeface="Lexend"/>
              </a:rPr>
              <a:t>policies</a:t>
            </a:r>
            <a:r>
              <a:rPr lang="de" sz="1800" dirty="0">
                <a:latin typeface="Lexend"/>
                <a:ea typeface="Lexend"/>
                <a:cs typeface="Lexend"/>
                <a:sym typeface="Lexend"/>
              </a:rPr>
              <a:t> and </a:t>
            </a:r>
            <a:r>
              <a:rPr lang="de" sz="1800" dirty="0" err="1">
                <a:latin typeface="Lexend"/>
                <a:ea typeface="Lexend"/>
                <a:cs typeface="Lexend"/>
                <a:sym typeface="Lexend"/>
              </a:rPr>
              <a:t>budgets</a:t>
            </a:r>
            <a:br>
              <a:rPr lang="de" sz="1800" dirty="0">
                <a:latin typeface="Lexend"/>
                <a:ea typeface="Lexend"/>
                <a:cs typeface="Lexend"/>
                <a:sym typeface="Lexend"/>
              </a:rPr>
            </a:br>
            <a:endParaRPr sz="1800" dirty="0">
              <a:latin typeface="Lexend"/>
              <a:ea typeface="Lexend"/>
              <a:cs typeface="Lexend"/>
              <a:sym typeface="Lexend"/>
            </a:endParaRPr>
          </a:p>
          <a:p>
            <a:pPr marL="457200" lvl="0" indent="-342900" algn="l" rtl="0">
              <a:spcBef>
                <a:spcPts val="0"/>
              </a:spcBef>
              <a:spcAft>
                <a:spcPts val="0"/>
              </a:spcAft>
              <a:buSzPts val="1800"/>
              <a:buFont typeface="Lexend"/>
              <a:buChar char="●"/>
            </a:pPr>
            <a:r>
              <a:rPr lang="de" sz="1800" dirty="0" err="1">
                <a:latin typeface="Lexend"/>
                <a:ea typeface="Lexend"/>
                <a:cs typeface="Lexend"/>
                <a:sym typeface="Lexend"/>
              </a:rPr>
              <a:t>Increasing</a:t>
            </a:r>
            <a:r>
              <a:rPr lang="de" sz="1800" dirty="0">
                <a:latin typeface="Lexend"/>
                <a:ea typeface="Lexend"/>
                <a:cs typeface="Lexend"/>
                <a:sym typeface="Lexend"/>
              </a:rPr>
              <a:t> </a:t>
            </a:r>
            <a:r>
              <a:rPr lang="de" sz="1800" dirty="0" err="1">
                <a:latin typeface="Lexend"/>
                <a:ea typeface="Lexend"/>
                <a:cs typeface="Lexend"/>
                <a:sym typeface="Lexend"/>
              </a:rPr>
              <a:t>number</a:t>
            </a:r>
            <a:r>
              <a:rPr lang="de" sz="1800" dirty="0">
                <a:latin typeface="Lexend"/>
                <a:ea typeface="Lexend"/>
                <a:cs typeface="Lexend"/>
                <a:sym typeface="Lexend"/>
              </a:rPr>
              <a:t> </a:t>
            </a:r>
            <a:r>
              <a:rPr lang="de" sz="1800" dirty="0" err="1">
                <a:latin typeface="Lexend"/>
                <a:ea typeface="Lexend"/>
                <a:cs typeface="Lexend"/>
                <a:sym typeface="Lexend"/>
              </a:rPr>
              <a:t>of</a:t>
            </a:r>
            <a:r>
              <a:rPr lang="de" sz="1800" dirty="0">
                <a:latin typeface="Lexend"/>
                <a:ea typeface="Lexend"/>
                <a:cs typeface="Lexend"/>
                <a:sym typeface="Lexend"/>
              </a:rPr>
              <a:t> </a:t>
            </a:r>
            <a:r>
              <a:rPr lang="de" sz="1800" dirty="0" err="1">
                <a:latin typeface="Lexend"/>
                <a:ea typeface="Lexend"/>
                <a:cs typeface="Lexend"/>
                <a:sym typeface="Lexend"/>
              </a:rPr>
              <a:t>references</a:t>
            </a:r>
            <a:r>
              <a:rPr lang="de" sz="1800" dirty="0">
                <a:latin typeface="Lexend"/>
                <a:ea typeface="Lexend"/>
                <a:cs typeface="Lexend"/>
                <a:sym typeface="Lexend"/>
              </a:rPr>
              <a:t> </a:t>
            </a:r>
            <a:r>
              <a:rPr lang="de" sz="1800" dirty="0" err="1">
                <a:latin typeface="Lexend"/>
                <a:ea typeface="Lexend"/>
                <a:cs typeface="Lexend"/>
                <a:sym typeface="Lexend"/>
              </a:rPr>
              <a:t>made</a:t>
            </a:r>
            <a:r>
              <a:rPr lang="de" sz="1800" dirty="0">
                <a:latin typeface="Lexend"/>
                <a:ea typeface="Lexend"/>
                <a:cs typeface="Lexend"/>
                <a:sym typeface="Lexend"/>
              </a:rPr>
              <a:t> </a:t>
            </a:r>
            <a:r>
              <a:rPr lang="de" sz="1800" dirty="0" err="1">
                <a:latin typeface="Lexend"/>
                <a:ea typeface="Lexend"/>
                <a:cs typeface="Lexend"/>
                <a:sym typeface="Lexend"/>
              </a:rPr>
              <a:t>by</a:t>
            </a:r>
            <a:r>
              <a:rPr lang="de" sz="1800" dirty="0">
                <a:latin typeface="Lexend"/>
                <a:ea typeface="Lexend"/>
                <a:cs typeface="Lexend"/>
                <a:sym typeface="Lexend"/>
              </a:rPr>
              <a:t> UK </a:t>
            </a:r>
            <a:r>
              <a:rPr lang="de" sz="1800" dirty="0" err="1">
                <a:latin typeface="Lexend"/>
                <a:ea typeface="Lexend"/>
                <a:cs typeface="Lexend"/>
                <a:sym typeface="Lexend"/>
              </a:rPr>
              <a:t>government</a:t>
            </a:r>
            <a:r>
              <a:rPr lang="de" sz="1800" dirty="0">
                <a:latin typeface="Lexend"/>
                <a:ea typeface="Lexend"/>
                <a:cs typeface="Lexend"/>
                <a:sym typeface="Lexend"/>
              </a:rPr>
              <a:t> </a:t>
            </a:r>
            <a:r>
              <a:rPr lang="de" sz="1800" dirty="0" err="1">
                <a:latin typeface="Lexend"/>
                <a:ea typeface="Lexend"/>
                <a:cs typeface="Lexend"/>
                <a:sym typeface="Lexend"/>
              </a:rPr>
              <a:t>to</a:t>
            </a:r>
            <a:r>
              <a:rPr lang="de" sz="1800" dirty="0">
                <a:latin typeface="Lexend"/>
                <a:ea typeface="Lexend"/>
                <a:cs typeface="Lexend"/>
                <a:sym typeface="Lexend"/>
              </a:rPr>
              <a:t> German </a:t>
            </a:r>
            <a:r>
              <a:rPr lang="de" sz="1800" dirty="0" err="1">
                <a:latin typeface="Lexend"/>
                <a:ea typeface="Lexend"/>
                <a:cs typeface="Lexend"/>
                <a:sym typeface="Lexend"/>
              </a:rPr>
              <a:t>asylum</a:t>
            </a:r>
            <a:r>
              <a:rPr lang="de" sz="1800" dirty="0">
                <a:latin typeface="Lexend"/>
                <a:ea typeface="Lexend"/>
                <a:cs typeface="Lexend"/>
                <a:sym typeface="Lexend"/>
              </a:rPr>
              <a:t> and </a:t>
            </a:r>
            <a:r>
              <a:rPr lang="de" sz="1800" dirty="0" err="1">
                <a:latin typeface="Lexend"/>
                <a:ea typeface="Lexend"/>
                <a:cs typeface="Lexend"/>
                <a:sym typeface="Lexend"/>
              </a:rPr>
              <a:t>immigration</a:t>
            </a:r>
            <a:r>
              <a:rPr lang="de" sz="1800" dirty="0">
                <a:latin typeface="Lexend"/>
                <a:ea typeface="Lexend"/>
                <a:cs typeface="Lexend"/>
                <a:sym typeface="Lexend"/>
              </a:rPr>
              <a:t> </a:t>
            </a:r>
            <a:r>
              <a:rPr lang="de" sz="1800" dirty="0" err="1">
                <a:latin typeface="Lexend"/>
                <a:ea typeface="Lexend"/>
                <a:cs typeface="Lexend"/>
                <a:sym typeface="Lexend"/>
              </a:rPr>
              <a:t>system</a:t>
            </a:r>
            <a:r>
              <a:rPr lang="de" sz="1800" dirty="0">
                <a:latin typeface="Lexend"/>
                <a:ea typeface="Lexend"/>
                <a:cs typeface="Lexend"/>
                <a:sym typeface="Lexend"/>
              </a:rPr>
              <a:t> and </a:t>
            </a:r>
            <a:r>
              <a:rPr lang="de" sz="1800" dirty="0" err="1">
                <a:latin typeface="Lexend"/>
                <a:ea typeface="Lexend"/>
                <a:cs typeface="Lexend"/>
                <a:sym typeface="Lexend"/>
              </a:rPr>
              <a:t>practices</a:t>
            </a:r>
            <a:r>
              <a:rPr lang="de" sz="1800" dirty="0">
                <a:latin typeface="Lexend"/>
                <a:ea typeface="Lexend"/>
                <a:cs typeface="Lexend"/>
                <a:sym typeface="Lexend"/>
              </a:rPr>
              <a:t> </a:t>
            </a:r>
            <a:br>
              <a:rPr lang="de" sz="1800" dirty="0">
                <a:latin typeface="Lexend"/>
                <a:ea typeface="Lexend"/>
                <a:cs typeface="Lexend"/>
                <a:sym typeface="Lexend"/>
              </a:rPr>
            </a:br>
            <a:endParaRPr sz="1800" dirty="0">
              <a:latin typeface="Lexend"/>
              <a:ea typeface="Lexend"/>
              <a:cs typeface="Lexend"/>
              <a:sym typeface="Lexend"/>
            </a:endParaRPr>
          </a:p>
          <a:p>
            <a:pPr marL="457200" lvl="0" indent="-342900" algn="l" rtl="0">
              <a:spcBef>
                <a:spcPts val="0"/>
              </a:spcBef>
              <a:spcAft>
                <a:spcPts val="0"/>
              </a:spcAft>
              <a:buSzPts val="1800"/>
              <a:buFont typeface="Lexend"/>
              <a:buChar char="●"/>
            </a:pPr>
            <a:r>
              <a:rPr lang="de" sz="1800" dirty="0">
                <a:latin typeface="Lexend"/>
                <a:ea typeface="Lexend"/>
                <a:cs typeface="Lexend"/>
                <a:sym typeface="Lexend"/>
              </a:rPr>
              <a:t>Pairing </a:t>
            </a:r>
            <a:r>
              <a:rPr lang="de" sz="1800" dirty="0" err="1">
                <a:latin typeface="Lexend"/>
                <a:ea typeface="Lexend"/>
                <a:cs typeface="Lexend"/>
                <a:sym typeface="Lexend"/>
              </a:rPr>
              <a:t>these</a:t>
            </a:r>
            <a:r>
              <a:rPr lang="de" sz="1800" dirty="0">
                <a:latin typeface="Lexend"/>
                <a:ea typeface="Lexend"/>
                <a:cs typeface="Lexend"/>
                <a:sym typeface="Lexend"/>
              </a:rPr>
              <a:t> countries </a:t>
            </a:r>
            <a:r>
              <a:rPr lang="de" sz="1800" dirty="0" err="1">
                <a:latin typeface="Lexend"/>
                <a:ea typeface="Lexend"/>
                <a:cs typeface="Lexend"/>
                <a:sym typeface="Lexend"/>
              </a:rPr>
              <a:t>offers</a:t>
            </a:r>
            <a:r>
              <a:rPr lang="de" sz="1800" dirty="0">
                <a:latin typeface="Lexend"/>
                <a:ea typeface="Lexend"/>
                <a:cs typeface="Lexend"/>
                <a:sym typeface="Lexend"/>
              </a:rPr>
              <a:t> a </a:t>
            </a:r>
            <a:r>
              <a:rPr lang="de" sz="1800" dirty="0" err="1">
                <a:latin typeface="Lexend"/>
                <a:ea typeface="Lexend"/>
                <a:cs typeface="Lexend"/>
                <a:sym typeface="Lexend"/>
              </a:rPr>
              <a:t>novel</a:t>
            </a:r>
            <a:r>
              <a:rPr lang="de" sz="1800" dirty="0">
                <a:latin typeface="Lexend"/>
                <a:ea typeface="Lexend"/>
                <a:cs typeface="Lexend"/>
                <a:sym typeface="Lexend"/>
              </a:rPr>
              <a:t> </a:t>
            </a:r>
            <a:r>
              <a:rPr lang="de" sz="1800" dirty="0" err="1">
                <a:latin typeface="Lexend"/>
                <a:ea typeface="Lexend"/>
                <a:cs typeface="Lexend"/>
                <a:sym typeface="Lexend"/>
              </a:rPr>
              <a:t>perspective</a:t>
            </a:r>
            <a:r>
              <a:rPr lang="de" sz="1800" dirty="0">
                <a:latin typeface="Lexend"/>
                <a:ea typeface="Lexend"/>
                <a:cs typeface="Lexend"/>
                <a:sym typeface="Lexend"/>
              </a:rPr>
              <a:t> and ‘</a:t>
            </a:r>
            <a:r>
              <a:rPr lang="de" sz="1800" dirty="0" err="1">
                <a:latin typeface="Lexend"/>
                <a:ea typeface="Lexend"/>
                <a:cs typeface="Lexend"/>
                <a:sym typeface="Lexend"/>
              </a:rPr>
              <a:t>vocabulary</a:t>
            </a:r>
            <a:r>
              <a:rPr lang="de" sz="1800" dirty="0">
                <a:latin typeface="Lexend"/>
                <a:ea typeface="Lexend"/>
                <a:cs typeface="Lexend"/>
                <a:sym typeface="Lexend"/>
              </a:rPr>
              <a:t>’ </a:t>
            </a:r>
            <a:r>
              <a:rPr lang="de" sz="1800" dirty="0" err="1">
                <a:latin typeface="Lexend"/>
                <a:ea typeface="Lexend"/>
                <a:cs typeface="Lexend"/>
                <a:sym typeface="Lexend"/>
              </a:rPr>
              <a:t>to</a:t>
            </a:r>
            <a:r>
              <a:rPr lang="de" sz="1800" dirty="0">
                <a:latin typeface="Lexend"/>
                <a:ea typeface="Lexend"/>
                <a:cs typeface="Lexend"/>
                <a:sym typeface="Lexend"/>
              </a:rPr>
              <a:t> </a:t>
            </a:r>
            <a:r>
              <a:rPr lang="de" sz="1800" dirty="0" err="1">
                <a:latin typeface="Lexend"/>
                <a:ea typeface="Lexend"/>
                <a:cs typeface="Lexend"/>
                <a:sym typeface="Lexend"/>
              </a:rPr>
              <a:t>analyse</a:t>
            </a:r>
            <a:r>
              <a:rPr lang="de" sz="1800" dirty="0">
                <a:latin typeface="Lexend"/>
                <a:ea typeface="Lexend"/>
                <a:cs typeface="Lexend"/>
                <a:sym typeface="Lexend"/>
              </a:rPr>
              <a:t> </a:t>
            </a:r>
            <a:r>
              <a:rPr lang="de" sz="1800" dirty="0" err="1">
                <a:latin typeface="Lexend"/>
                <a:ea typeface="Lexend"/>
                <a:cs typeface="Lexend"/>
                <a:sym typeface="Lexend"/>
              </a:rPr>
              <a:t>the</a:t>
            </a:r>
            <a:r>
              <a:rPr lang="de" sz="1800" dirty="0">
                <a:latin typeface="Lexend"/>
                <a:ea typeface="Lexend"/>
                <a:cs typeface="Lexend"/>
                <a:sym typeface="Lexend"/>
              </a:rPr>
              <a:t> </a:t>
            </a:r>
            <a:r>
              <a:rPr lang="de" sz="1800" dirty="0" err="1">
                <a:latin typeface="Lexend"/>
                <a:ea typeface="Lexend"/>
                <a:cs typeface="Lexend"/>
                <a:sym typeface="Lexend"/>
              </a:rPr>
              <a:t>situation</a:t>
            </a:r>
            <a:r>
              <a:rPr lang="de" sz="1800" dirty="0">
                <a:latin typeface="Lexend"/>
                <a:ea typeface="Lexend"/>
                <a:cs typeface="Lexend"/>
                <a:sym typeface="Lexend"/>
              </a:rPr>
              <a:t>: </a:t>
            </a:r>
            <a:r>
              <a:rPr lang="de" sz="1800" dirty="0" err="1">
                <a:latin typeface="Lexend"/>
                <a:ea typeface="Lexend"/>
                <a:cs typeface="Lexend"/>
                <a:sym typeface="Lexend"/>
              </a:rPr>
              <a:t>unreturnability</a:t>
            </a:r>
            <a:r>
              <a:rPr lang="de" sz="1800" dirty="0">
                <a:latin typeface="Lexend"/>
                <a:ea typeface="Lexend"/>
                <a:cs typeface="Lexend"/>
                <a:sym typeface="Lexend"/>
              </a:rPr>
              <a:t> </a:t>
            </a:r>
            <a:r>
              <a:rPr lang="de" sz="1800" dirty="0" err="1">
                <a:latin typeface="Lexend"/>
                <a:ea typeface="Lexend"/>
                <a:cs typeface="Lexend"/>
                <a:sym typeface="Lexend"/>
              </a:rPr>
              <a:t>recognised</a:t>
            </a:r>
            <a:r>
              <a:rPr lang="de" sz="1800" dirty="0">
                <a:latin typeface="Lexend"/>
                <a:ea typeface="Lexend"/>
                <a:cs typeface="Lexend"/>
                <a:sym typeface="Lexend"/>
              </a:rPr>
              <a:t> in legal </a:t>
            </a:r>
            <a:r>
              <a:rPr lang="de" sz="1800" dirty="0" err="1">
                <a:latin typeface="Lexend"/>
                <a:ea typeface="Lexend"/>
                <a:cs typeface="Lexend"/>
                <a:sym typeface="Lexend"/>
              </a:rPr>
              <a:t>terms</a:t>
            </a:r>
            <a:r>
              <a:rPr lang="de" sz="1800" dirty="0">
                <a:latin typeface="Lexend"/>
                <a:ea typeface="Lexend"/>
                <a:cs typeface="Lexend"/>
                <a:sym typeface="Lexend"/>
              </a:rPr>
              <a:t> in Germany; </a:t>
            </a:r>
            <a:r>
              <a:rPr lang="de" sz="1800" dirty="0" err="1">
                <a:latin typeface="Lexend"/>
                <a:ea typeface="Lexend"/>
                <a:cs typeface="Lexend"/>
                <a:sym typeface="Lexend"/>
              </a:rPr>
              <a:t>the</a:t>
            </a:r>
            <a:r>
              <a:rPr lang="de" sz="1800" dirty="0">
                <a:latin typeface="Lexend"/>
                <a:ea typeface="Lexend"/>
                <a:cs typeface="Lexend"/>
                <a:sym typeface="Lexend"/>
              </a:rPr>
              <a:t> ‘hostile </a:t>
            </a:r>
            <a:r>
              <a:rPr lang="de" sz="1800" dirty="0" err="1">
                <a:latin typeface="Lexend"/>
                <a:ea typeface="Lexend"/>
                <a:cs typeface="Lexend"/>
                <a:sym typeface="Lexend"/>
              </a:rPr>
              <a:t>environment</a:t>
            </a:r>
            <a:r>
              <a:rPr lang="de" sz="1800" dirty="0">
                <a:latin typeface="Lexend"/>
                <a:ea typeface="Lexend"/>
                <a:cs typeface="Lexend"/>
                <a:sym typeface="Lexend"/>
              </a:rPr>
              <a:t> </a:t>
            </a:r>
            <a:r>
              <a:rPr lang="de" sz="1800" dirty="0" err="1">
                <a:latin typeface="Lexend"/>
                <a:ea typeface="Lexend"/>
                <a:cs typeface="Lexend"/>
                <a:sym typeface="Lexend"/>
              </a:rPr>
              <a:t>policy</a:t>
            </a:r>
            <a:r>
              <a:rPr lang="de" sz="1800" dirty="0">
                <a:latin typeface="Lexend"/>
                <a:ea typeface="Lexend"/>
                <a:cs typeface="Lexend"/>
                <a:sym typeface="Lexend"/>
              </a:rPr>
              <a:t>’: </a:t>
            </a:r>
            <a:r>
              <a:rPr lang="de" sz="1800" dirty="0" err="1">
                <a:latin typeface="Lexend"/>
                <a:ea typeface="Lexend"/>
                <a:cs typeface="Lexend"/>
                <a:sym typeface="Lexend"/>
              </a:rPr>
              <a:t>only</a:t>
            </a:r>
            <a:r>
              <a:rPr lang="de" sz="1800" dirty="0">
                <a:latin typeface="Lexend"/>
                <a:ea typeface="Lexend"/>
                <a:cs typeface="Lexend"/>
                <a:sym typeface="Lexend"/>
              </a:rPr>
              <a:t> a British </a:t>
            </a:r>
            <a:r>
              <a:rPr lang="de" sz="1800" dirty="0" err="1">
                <a:latin typeface="Lexend"/>
                <a:ea typeface="Lexend"/>
                <a:cs typeface="Lexend"/>
                <a:sym typeface="Lexend"/>
              </a:rPr>
              <a:t>phenomenon</a:t>
            </a:r>
            <a:r>
              <a:rPr lang="de" sz="1800" dirty="0">
                <a:latin typeface="Lexend"/>
                <a:ea typeface="Lexend"/>
                <a:cs typeface="Lexend"/>
                <a:sym typeface="Lexend"/>
              </a:rPr>
              <a:t>?</a:t>
            </a:r>
            <a:br>
              <a:rPr lang="de" sz="1800" dirty="0">
                <a:latin typeface="Lexend"/>
                <a:ea typeface="Lexend"/>
                <a:cs typeface="Lexend"/>
                <a:sym typeface="Lexend"/>
              </a:rPr>
            </a:br>
            <a:endParaRPr sz="1800" dirty="0">
              <a:latin typeface="Lexend"/>
              <a:ea typeface="Lexend"/>
              <a:cs typeface="Lexend"/>
              <a:sym typeface="Lexend"/>
            </a:endParaRPr>
          </a:p>
          <a:p>
            <a:pPr marL="457200" lvl="0" indent="-342900" algn="l" rtl="0">
              <a:spcBef>
                <a:spcPts val="0"/>
              </a:spcBef>
              <a:spcAft>
                <a:spcPts val="0"/>
              </a:spcAft>
              <a:buSzPts val="1800"/>
              <a:buFont typeface="Lexend"/>
              <a:buChar char="●"/>
            </a:pPr>
            <a:r>
              <a:rPr lang="de" sz="1800" dirty="0" err="1">
                <a:latin typeface="Lexend"/>
                <a:ea typeface="Lexend"/>
                <a:cs typeface="Lexend"/>
                <a:sym typeface="Lexend"/>
              </a:rPr>
              <a:t>both</a:t>
            </a:r>
            <a:r>
              <a:rPr lang="de" sz="1800" dirty="0">
                <a:latin typeface="Lexend"/>
                <a:ea typeface="Lexend"/>
                <a:cs typeface="Lexend"/>
                <a:sym typeface="Lexend"/>
              </a:rPr>
              <a:t> countries </a:t>
            </a:r>
            <a:r>
              <a:rPr lang="de" sz="1800" dirty="0" err="1">
                <a:latin typeface="Lexend"/>
                <a:ea typeface="Lexend"/>
                <a:cs typeface="Lexend"/>
                <a:sym typeface="Lexend"/>
              </a:rPr>
              <a:t>currently</a:t>
            </a:r>
            <a:r>
              <a:rPr lang="de" sz="1800" dirty="0">
                <a:latin typeface="Lexend"/>
                <a:ea typeface="Lexend"/>
                <a:cs typeface="Lexend"/>
                <a:sym typeface="Lexend"/>
              </a:rPr>
              <a:t> </a:t>
            </a:r>
            <a:r>
              <a:rPr lang="de" sz="1800" dirty="0" err="1">
                <a:latin typeface="Lexend"/>
                <a:ea typeface="Lexend"/>
                <a:cs typeface="Lexend"/>
                <a:sym typeface="Lexend"/>
              </a:rPr>
              <a:t>undergoing</a:t>
            </a:r>
            <a:r>
              <a:rPr lang="de" sz="1800" dirty="0">
                <a:latin typeface="Lexend"/>
                <a:ea typeface="Lexend"/>
                <a:cs typeface="Lexend"/>
                <a:sym typeface="Lexend"/>
              </a:rPr>
              <a:t> </a:t>
            </a:r>
            <a:r>
              <a:rPr lang="de" sz="1800" dirty="0" err="1">
                <a:latin typeface="Lexend"/>
                <a:ea typeface="Lexend"/>
                <a:cs typeface="Lexend"/>
                <a:sym typeface="Lexend"/>
              </a:rPr>
              <a:t>historical</a:t>
            </a:r>
            <a:r>
              <a:rPr lang="de" sz="1800" dirty="0">
                <a:latin typeface="Lexend"/>
                <a:ea typeface="Lexend"/>
                <a:cs typeface="Lexend"/>
                <a:sym typeface="Lexend"/>
              </a:rPr>
              <a:t> </a:t>
            </a:r>
            <a:r>
              <a:rPr lang="de" sz="1800" dirty="0" err="1">
                <a:latin typeface="Lexend"/>
                <a:ea typeface="Lexend"/>
                <a:cs typeface="Lexend"/>
                <a:sym typeface="Lexend"/>
              </a:rPr>
              <a:t>shifts</a:t>
            </a:r>
            <a:r>
              <a:rPr lang="de" sz="1800" dirty="0">
                <a:latin typeface="Lexend"/>
                <a:ea typeface="Lexend"/>
                <a:cs typeface="Lexend"/>
                <a:sym typeface="Lexend"/>
              </a:rPr>
              <a:t> in </a:t>
            </a:r>
            <a:r>
              <a:rPr lang="de" sz="1800" dirty="0" err="1">
                <a:latin typeface="Lexend"/>
                <a:ea typeface="Lexend"/>
                <a:cs typeface="Lexend"/>
                <a:sym typeface="Lexend"/>
              </a:rPr>
              <a:t>their</a:t>
            </a:r>
            <a:r>
              <a:rPr lang="de" sz="1800" dirty="0">
                <a:latin typeface="Lexend"/>
                <a:ea typeface="Lexend"/>
                <a:cs typeface="Lexend"/>
                <a:sym typeface="Lexend"/>
              </a:rPr>
              <a:t> </a:t>
            </a:r>
            <a:r>
              <a:rPr lang="de" sz="1800" dirty="0" err="1">
                <a:latin typeface="Lexend"/>
                <a:ea typeface="Lexend"/>
                <a:cs typeface="Lexend"/>
                <a:sym typeface="Lexend"/>
              </a:rPr>
              <a:t>immigration</a:t>
            </a:r>
            <a:r>
              <a:rPr lang="de" sz="1800" dirty="0">
                <a:latin typeface="Lexend"/>
                <a:ea typeface="Lexend"/>
                <a:cs typeface="Lexend"/>
                <a:sym typeface="Lexend"/>
              </a:rPr>
              <a:t> and </a:t>
            </a:r>
            <a:r>
              <a:rPr lang="de" sz="1800" dirty="0" err="1">
                <a:latin typeface="Lexend"/>
                <a:ea typeface="Lexend"/>
                <a:cs typeface="Lexend"/>
                <a:sym typeface="Lexend"/>
              </a:rPr>
              <a:t>asylum</a:t>
            </a:r>
            <a:r>
              <a:rPr lang="de" sz="1800" dirty="0">
                <a:latin typeface="Lexend"/>
                <a:ea typeface="Lexend"/>
                <a:cs typeface="Lexend"/>
                <a:sym typeface="Lexend"/>
              </a:rPr>
              <a:t> </a:t>
            </a:r>
            <a:r>
              <a:rPr lang="de-DE" sz="1800" dirty="0" err="1">
                <a:latin typeface="Lexend"/>
                <a:ea typeface="Lexend"/>
                <a:cs typeface="Lexend"/>
                <a:sym typeface="Lexend"/>
              </a:rPr>
              <a:t>laws</a:t>
            </a:r>
            <a:endParaRPr sz="1800" dirty="0">
              <a:latin typeface="Lexend"/>
              <a:ea typeface="Lexend"/>
              <a:cs typeface="Lexend"/>
              <a:sym typeface="Lexend"/>
            </a:endParaRPr>
          </a:p>
          <a:p>
            <a:pPr marL="457200" lvl="0" indent="0" algn="l" rtl="0">
              <a:spcBef>
                <a:spcPts val="0"/>
              </a:spcBef>
              <a:spcAft>
                <a:spcPts val="0"/>
              </a:spcAft>
              <a:buNone/>
            </a:pPr>
            <a:endParaRPr dirty="0">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897A2">
            <a:alpha val="72780"/>
          </a:srgbClr>
        </a:solidFill>
        <a:effectLst/>
      </p:bgPr>
    </p:bg>
    <p:spTree>
      <p:nvGrpSpPr>
        <p:cNvPr id="1" name="Shape 337"/>
        <p:cNvGrpSpPr/>
        <p:nvPr/>
      </p:nvGrpSpPr>
      <p:grpSpPr>
        <a:xfrm>
          <a:off x="0" y="0"/>
          <a:ext cx="0" cy="0"/>
          <a:chOff x="0" y="0"/>
          <a:chExt cx="0" cy="0"/>
        </a:xfrm>
      </p:grpSpPr>
      <p:grpSp>
        <p:nvGrpSpPr>
          <p:cNvPr id="338" name="Google Shape;338;p22"/>
          <p:cNvGrpSpPr/>
          <p:nvPr/>
        </p:nvGrpSpPr>
        <p:grpSpPr>
          <a:xfrm>
            <a:off x="77193" y="492692"/>
            <a:ext cx="4158247" cy="2348012"/>
            <a:chOff x="3798075" y="775532"/>
            <a:chExt cx="1332302" cy="1348192"/>
          </a:xfrm>
        </p:grpSpPr>
        <p:sp>
          <p:nvSpPr>
            <p:cNvPr id="339" name="Google Shape;339;p22"/>
            <p:cNvSpPr/>
            <p:nvPr/>
          </p:nvSpPr>
          <p:spPr>
            <a:xfrm>
              <a:off x="3798077" y="1060524"/>
              <a:ext cx="1332300" cy="1063200"/>
            </a:xfrm>
            <a:prstGeom prst="rect">
              <a:avLst/>
            </a:prstGeom>
            <a:gradFill>
              <a:gsLst>
                <a:gs pos="0">
                  <a:srgbClr val="7DAFAF"/>
                </a:gs>
                <a:gs pos="100000">
                  <a:srgbClr val="466363"/>
                </a:gs>
              </a:gsLst>
              <a:lin ang="5400012" scaled="0"/>
            </a:gradFill>
            <a:ln>
              <a:noFill/>
            </a:ln>
          </p:spPr>
          <p:txBody>
            <a:bodyPr spcFirstLastPara="1" wrap="square" lIns="91425" tIns="91425" rIns="91425" bIns="91425" anchor="t" anchorCtr="0">
              <a:noAutofit/>
            </a:bodyPr>
            <a:lstStyle/>
            <a:p>
              <a:pPr marL="457200" lvl="0" indent="-323850" algn="l" rtl="0">
                <a:spcBef>
                  <a:spcPts val="0"/>
                </a:spcBef>
                <a:spcAft>
                  <a:spcPts val="0"/>
                </a:spcAft>
                <a:buClr>
                  <a:srgbClr val="FFFFFF"/>
                </a:buClr>
                <a:buSzPts val="1500"/>
                <a:buFont typeface="Roboto"/>
                <a:buChar char="●"/>
              </a:pPr>
              <a:r>
                <a:rPr lang="de" sz="1500">
                  <a:solidFill>
                    <a:srgbClr val="FFFFFF"/>
                  </a:solidFill>
                  <a:latin typeface="Roboto"/>
                  <a:ea typeface="Roboto"/>
                  <a:cs typeface="Roboto"/>
                  <a:sym typeface="Roboto"/>
                </a:rPr>
                <a:t>functionalist approach deemed unsuitable for the purposes of analysing the phenomenon of unreturnability </a:t>
              </a:r>
              <a:endParaRPr sz="1500">
                <a:solidFill>
                  <a:srgbClr val="FFFFFF"/>
                </a:solidFill>
                <a:latin typeface="Roboto"/>
                <a:ea typeface="Roboto"/>
                <a:cs typeface="Roboto"/>
                <a:sym typeface="Roboto"/>
              </a:endParaRPr>
            </a:p>
            <a:p>
              <a:pPr marL="457200" lvl="0" indent="-323850" algn="l" rtl="0">
                <a:spcBef>
                  <a:spcPts val="0"/>
                </a:spcBef>
                <a:spcAft>
                  <a:spcPts val="0"/>
                </a:spcAft>
                <a:buClr>
                  <a:srgbClr val="FFFFFF"/>
                </a:buClr>
                <a:buSzPts val="1500"/>
                <a:buFont typeface="Roboto"/>
                <a:buChar char="●"/>
              </a:pPr>
              <a:r>
                <a:rPr lang="de" sz="1500">
                  <a:solidFill>
                    <a:srgbClr val="FFFFFF"/>
                  </a:solidFill>
                  <a:latin typeface="Roboto"/>
                  <a:ea typeface="Roboto"/>
                  <a:cs typeface="Roboto"/>
                  <a:sym typeface="Roboto"/>
                </a:rPr>
                <a:t>identifying differences/similarities between the two country approaches </a:t>
              </a:r>
              <a:endParaRPr sz="1500">
                <a:solidFill>
                  <a:srgbClr val="FFFFFF"/>
                </a:solidFill>
                <a:latin typeface="Roboto"/>
                <a:ea typeface="Roboto"/>
                <a:cs typeface="Roboto"/>
                <a:sym typeface="Roboto"/>
              </a:endParaRPr>
            </a:p>
          </p:txBody>
        </p:sp>
        <p:sp>
          <p:nvSpPr>
            <p:cNvPr id="340" name="Google Shape;340;p22"/>
            <p:cNvSpPr/>
            <p:nvPr/>
          </p:nvSpPr>
          <p:spPr>
            <a:xfrm>
              <a:off x="3798075" y="775532"/>
              <a:ext cx="1332300" cy="285000"/>
            </a:xfrm>
            <a:prstGeom prst="round1Rect">
              <a:avLst>
                <a:gd name="adj" fmla="val 50000"/>
              </a:avLst>
            </a:prstGeom>
            <a:gradFill>
              <a:gsLst>
                <a:gs pos="0">
                  <a:srgbClr val="7DAFAF"/>
                </a:gs>
                <a:gs pos="100000">
                  <a:srgbClr val="466363"/>
                </a:gs>
              </a:gsLst>
              <a:lin ang="5400012" scaled="0"/>
            </a:gradFill>
            <a:ln>
              <a:noFill/>
            </a:ln>
          </p:spPr>
          <p:txBody>
            <a:bodyPr spcFirstLastPara="1" wrap="square" lIns="91425" tIns="91425" rIns="91425" bIns="91425" anchor="ctr" anchorCtr="0">
              <a:noAutofit/>
            </a:bodyPr>
            <a:lstStyle/>
            <a:p>
              <a:pPr marL="457200" lvl="0" indent="-336550" algn="l" rtl="0">
                <a:spcBef>
                  <a:spcPts val="0"/>
                </a:spcBef>
                <a:spcAft>
                  <a:spcPts val="0"/>
                </a:spcAft>
                <a:buClr>
                  <a:srgbClr val="FFFFFF"/>
                </a:buClr>
                <a:buSzPts val="1700"/>
                <a:buFont typeface="Roboto"/>
                <a:buAutoNum type="arabicPeriod"/>
              </a:pPr>
              <a:r>
                <a:rPr lang="de" sz="1700" b="1">
                  <a:solidFill>
                    <a:srgbClr val="FFFFFF"/>
                  </a:solidFill>
                  <a:latin typeface="Roboto"/>
                  <a:ea typeface="Roboto"/>
                  <a:cs typeface="Roboto"/>
                  <a:sym typeface="Roboto"/>
                </a:rPr>
                <a:t>Comparative method</a:t>
              </a:r>
              <a:endParaRPr sz="1700" b="1">
                <a:solidFill>
                  <a:srgbClr val="FFFFFF"/>
                </a:solidFill>
              </a:endParaRPr>
            </a:p>
          </p:txBody>
        </p:sp>
      </p:grpSp>
      <p:grpSp>
        <p:nvGrpSpPr>
          <p:cNvPr id="341" name="Google Shape;341;p22"/>
          <p:cNvGrpSpPr/>
          <p:nvPr/>
        </p:nvGrpSpPr>
        <p:grpSpPr>
          <a:xfrm>
            <a:off x="4852808" y="434972"/>
            <a:ext cx="4158302" cy="2439483"/>
            <a:chOff x="3702914" y="824338"/>
            <a:chExt cx="1427400" cy="865956"/>
          </a:xfrm>
        </p:grpSpPr>
        <p:sp>
          <p:nvSpPr>
            <p:cNvPr id="342" name="Google Shape;342;p22"/>
            <p:cNvSpPr/>
            <p:nvPr/>
          </p:nvSpPr>
          <p:spPr>
            <a:xfrm>
              <a:off x="3702914" y="1023394"/>
              <a:ext cx="1427400" cy="666900"/>
            </a:xfrm>
            <a:prstGeom prst="rect">
              <a:avLst/>
            </a:prstGeom>
            <a:gradFill>
              <a:gsLst>
                <a:gs pos="0">
                  <a:srgbClr val="7DAFAF"/>
                </a:gs>
                <a:gs pos="100000">
                  <a:srgbClr val="466363"/>
                </a:gs>
              </a:gsLst>
              <a:lin ang="5400012" scaled="0"/>
            </a:gradFill>
            <a:ln>
              <a:noFill/>
            </a:ln>
          </p:spPr>
          <p:txBody>
            <a:bodyPr spcFirstLastPara="1" wrap="square" lIns="91425" tIns="91425" rIns="91425" bIns="91425" anchor="t" anchorCtr="0">
              <a:noAutofit/>
            </a:bodyPr>
            <a:lstStyle/>
            <a:p>
              <a:pPr marL="457200" lvl="0" indent="0" algn="l" rtl="0">
                <a:spcBef>
                  <a:spcPts val="0"/>
                </a:spcBef>
                <a:spcAft>
                  <a:spcPts val="0"/>
                </a:spcAft>
                <a:buNone/>
              </a:pPr>
              <a:endParaRPr sz="1300">
                <a:solidFill>
                  <a:srgbClr val="FFFFFF"/>
                </a:solidFill>
                <a:latin typeface="Roboto"/>
                <a:ea typeface="Roboto"/>
                <a:cs typeface="Roboto"/>
                <a:sym typeface="Roboto"/>
              </a:endParaRPr>
            </a:p>
            <a:p>
              <a:pPr marL="0" lvl="0" indent="0" algn="l" rtl="0">
                <a:spcBef>
                  <a:spcPts val="0"/>
                </a:spcBef>
                <a:spcAft>
                  <a:spcPts val="0"/>
                </a:spcAft>
                <a:buNone/>
              </a:pPr>
              <a:endParaRPr sz="1300">
                <a:solidFill>
                  <a:srgbClr val="FFFFFF"/>
                </a:solidFill>
                <a:latin typeface="Roboto"/>
                <a:ea typeface="Roboto"/>
                <a:cs typeface="Roboto"/>
                <a:sym typeface="Roboto"/>
              </a:endParaRPr>
            </a:p>
          </p:txBody>
        </p:sp>
        <p:sp>
          <p:nvSpPr>
            <p:cNvPr id="343" name="Google Shape;343;p22"/>
            <p:cNvSpPr/>
            <p:nvPr/>
          </p:nvSpPr>
          <p:spPr>
            <a:xfrm>
              <a:off x="3702914" y="824338"/>
              <a:ext cx="1427400" cy="199200"/>
            </a:xfrm>
            <a:prstGeom prst="round1Rect">
              <a:avLst>
                <a:gd name="adj" fmla="val 50000"/>
              </a:avLst>
            </a:prstGeom>
            <a:gradFill>
              <a:gsLst>
                <a:gs pos="0">
                  <a:srgbClr val="7DAFAF"/>
                </a:gs>
                <a:gs pos="100000">
                  <a:srgbClr val="466363"/>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de" sz="1700" b="1">
                  <a:solidFill>
                    <a:srgbClr val="FFFFFF"/>
                  </a:solidFill>
                  <a:latin typeface="Roboto"/>
                  <a:ea typeface="Roboto"/>
                  <a:cs typeface="Roboto"/>
                  <a:sym typeface="Roboto"/>
                </a:rPr>
                <a:t>2. Socio-legal comparison </a:t>
              </a:r>
              <a:endParaRPr sz="1700" b="1">
                <a:solidFill>
                  <a:srgbClr val="FFFFFF"/>
                </a:solidFill>
              </a:endParaRPr>
            </a:p>
          </p:txBody>
        </p:sp>
      </p:grpSp>
      <p:grpSp>
        <p:nvGrpSpPr>
          <p:cNvPr id="344" name="Google Shape;344;p22"/>
          <p:cNvGrpSpPr/>
          <p:nvPr/>
        </p:nvGrpSpPr>
        <p:grpSpPr>
          <a:xfrm>
            <a:off x="77642" y="3044422"/>
            <a:ext cx="4236581" cy="2050746"/>
            <a:chOff x="3798075" y="775537"/>
            <a:chExt cx="1332300" cy="914695"/>
          </a:xfrm>
        </p:grpSpPr>
        <p:sp>
          <p:nvSpPr>
            <p:cNvPr id="345" name="Google Shape;345;p22"/>
            <p:cNvSpPr/>
            <p:nvPr/>
          </p:nvSpPr>
          <p:spPr>
            <a:xfrm>
              <a:off x="3798075" y="1011332"/>
              <a:ext cx="1332300" cy="678900"/>
            </a:xfrm>
            <a:prstGeom prst="rect">
              <a:avLst/>
            </a:prstGeom>
            <a:gradFill>
              <a:gsLst>
                <a:gs pos="0">
                  <a:srgbClr val="7DAFAF"/>
                </a:gs>
                <a:gs pos="100000">
                  <a:srgbClr val="46636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FFFF"/>
                </a:solidFill>
                <a:latin typeface="Roboto"/>
                <a:ea typeface="Roboto"/>
                <a:cs typeface="Roboto"/>
                <a:sym typeface="Roboto"/>
              </a:endParaRPr>
            </a:p>
          </p:txBody>
        </p:sp>
        <p:sp>
          <p:nvSpPr>
            <p:cNvPr id="346" name="Google Shape;346;p22"/>
            <p:cNvSpPr/>
            <p:nvPr/>
          </p:nvSpPr>
          <p:spPr>
            <a:xfrm>
              <a:off x="3798075" y="775537"/>
              <a:ext cx="1332300" cy="235800"/>
            </a:xfrm>
            <a:prstGeom prst="round1Rect">
              <a:avLst>
                <a:gd name="adj" fmla="val 50000"/>
              </a:avLst>
            </a:prstGeom>
            <a:gradFill>
              <a:gsLst>
                <a:gs pos="0">
                  <a:srgbClr val="7DAFAF"/>
                </a:gs>
                <a:gs pos="100000">
                  <a:srgbClr val="466363"/>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rgbClr val="FFFFFF"/>
                </a:solidFill>
              </a:endParaRPr>
            </a:p>
            <a:p>
              <a:pPr marL="0" lvl="0" indent="0" algn="l" rtl="0">
                <a:spcBef>
                  <a:spcPts val="0"/>
                </a:spcBef>
                <a:spcAft>
                  <a:spcPts val="0"/>
                </a:spcAft>
                <a:buNone/>
              </a:pPr>
              <a:endParaRPr sz="2000">
                <a:solidFill>
                  <a:srgbClr val="FFFFFF"/>
                </a:solidFill>
              </a:endParaRPr>
            </a:p>
          </p:txBody>
        </p:sp>
      </p:grpSp>
      <p:grpSp>
        <p:nvGrpSpPr>
          <p:cNvPr id="347" name="Google Shape;347;p22"/>
          <p:cNvGrpSpPr/>
          <p:nvPr/>
        </p:nvGrpSpPr>
        <p:grpSpPr>
          <a:xfrm>
            <a:off x="4813654" y="3044425"/>
            <a:ext cx="4236581" cy="2050750"/>
            <a:chOff x="3798078" y="775529"/>
            <a:chExt cx="1332300" cy="914697"/>
          </a:xfrm>
        </p:grpSpPr>
        <p:sp>
          <p:nvSpPr>
            <p:cNvPr id="348" name="Google Shape;348;p22"/>
            <p:cNvSpPr/>
            <p:nvPr/>
          </p:nvSpPr>
          <p:spPr>
            <a:xfrm>
              <a:off x="3798078" y="982226"/>
              <a:ext cx="1332300" cy="708000"/>
            </a:xfrm>
            <a:prstGeom prst="rect">
              <a:avLst/>
            </a:prstGeom>
            <a:gradFill>
              <a:gsLst>
                <a:gs pos="0">
                  <a:srgbClr val="7DAFAF"/>
                </a:gs>
                <a:gs pos="100000">
                  <a:srgbClr val="46636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FFFF"/>
                </a:solidFill>
              </a:endParaRPr>
            </a:p>
          </p:txBody>
        </p:sp>
        <p:sp>
          <p:nvSpPr>
            <p:cNvPr id="349" name="Google Shape;349;p22"/>
            <p:cNvSpPr/>
            <p:nvPr/>
          </p:nvSpPr>
          <p:spPr>
            <a:xfrm>
              <a:off x="3798078" y="775529"/>
              <a:ext cx="1332300" cy="206700"/>
            </a:xfrm>
            <a:prstGeom prst="round1Rect">
              <a:avLst>
                <a:gd name="adj" fmla="val 50000"/>
              </a:avLst>
            </a:prstGeom>
            <a:gradFill>
              <a:gsLst>
                <a:gs pos="0">
                  <a:srgbClr val="7DAFAF"/>
                </a:gs>
                <a:gs pos="100000">
                  <a:srgbClr val="466363"/>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de" sz="1700" b="1">
                  <a:solidFill>
                    <a:srgbClr val="FFFFFF"/>
                  </a:solidFill>
                  <a:latin typeface="Roboto"/>
                  <a:ea typeface="Roboto"/>
                  <a:cs typeface="Roboto"/>
                  <a:sym typeface="Roboto"/>
                </a:rPr>
                <a:t>4. Doctrinal analysis </a:t>
              </a:r>
              <a:endParaRPr sz="1700" b="1">
                <a:solidFill>
                  <a:srgbClr val="FFFFFF"/>
                </a:solidFill>
              </a:endParaRPr>
            </a:p>
          </p:txBody>
        </p:sp>
      </p:grpSp>
      <p:sp>
        <p:nvSpPr>
          <p:cNvPr id="350" name="Google Shape;350;p22"/>
          <p:cNvSpPr txBox="1"/>
          <p:nvPr/>
        </p:nvSpPr>
        <p:spPr>
          <a:xfrm>
            <a:off x="4684800" y="789725"/>
            <a:ext cx="4494300" cy="205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lt1"/>
              </a:solidFill>
              <a:latin typeface="Roboto"/>
              <a:ea typeface="Roboto"/>
              <a:cs typeface="Roboto"/>
              <a:sym typeface="Roboto"/>
            </a:endParaRPr>
          </a:p>
          <a:p>
            <a:pPr marL="457200" lvl="0" indent="-317500" algn="l" rtl="0">
              <a:spcBef>
                <a:spcPts val="0"/>
              </a:spcBef>
              <a:spcAft>
                <a:spcPts val="0"/>
              </a:spcAft>
              <a:buClr>
                <a:schemeClr val="lt1"/>
              </a:buClr>
              <a:buSzPts val="1400"/>
              <a:buFont typeface="Roboto"/>
              <a:buChar char="●"/>
            </a:pPr>
            <a:r>
              <a:rPr lang="de">
                <a:solidFill>
                  <a:schemeClr val="lt1"/>
                </a:solidFill>
                <a:latin typeface="Roboto"/>
                <a:ea typeface="Roboto"/>
                <a:cs typeface="Roboto"/>
                <a:sym typeface="Roboto"/>
              </a:rPr>
              <a:t>terms of comparison emerge from qualitative data </a:t>
            </a:r>
            <a:endParaRPr>
              <a:solidFill>
                <a:schemeClr val="lt1"/>
              </a:solidFill>
              <a:latin typeface="Roboto"/>
              <a:ea typeface="Roboto"/>
              <a:cs typeface="Roboto"/>
              <a:sym typeface="Roboto"/>
            </a:endParaRPr>
          </a:p>
          <a:p>
            <a:pPr marL="457200" lvl="0" indent="-317500" algn="l" rtl="0">
              <a:spcBef>
                <a:spcPts val="0"/>
              </a:spcBef>
              <a:spcAft>
                <a:spcPts val="0"/>
              </a:spcAft>
              <a:buClr>
                <a:schemeClr val="lt1"/>
              </a:buClr>
              <a:buSzPts val="1400"/>
              <a:buFont typeface="Roboto"/>
              <a:buChar char="●"/>
            </a:pPr>
            <a:r>
              <a:rPr lang="de">
                <a:solidFill>
                  <a:schemeClr val="lt1"/>
                </a:solidFill>
                <a:latin typeface="Roboto"/>
                <a:ea typeface="Roboto"/>
                <a:cs typeface="Roboto"/>
                <a:sym typeface="Roboto"/>
              </a:rPr>
              <a:t>New legal realism: Investigating ‘law in action’ rather than ‘law in the books’ &amp; combining bottom-up research methods with top down perspectives </a:t>
            </a:r>
            <a:endParaRPr>
              <a:solidFill>
                <a:schemeClr val="lt1"/>
              </a:solidFill>
              <a:latin typeface="Roboto"/>
              <a:ea typeface="Roboto"/>
              <a:cs typeface="Roboto"/>
              <a:sym typeface="Roboto"/>
            </a:endParaRPr>
          </a:p>
          <a:p>
            <a:pPr marL="457200" lvl="0" indent="-317500" algn="l" rtl="0">
              <a:spcBef>
                <a:spcPts val="0"/>
              </a:spcBef>
              <a:spcAft>
                <a:spcPts val="0"/>
              </a:spcAft>
              <a:buClr>
                <a:schemeClr val="lt1"/>
              </a:buClr>
              <a:buSzPts val="1400"/>
              <a:buFont typeface="Roboto"/>
              <a:buChar char="●"/>
            </a:pPr>
            <a:r>
              <a:rPr lang="de">
                <a:solidFill>
                  <a:schemeClr val="lt1"/>
                </a:solidFill>
                <a:latin typeface="Roboto"/>
                <a:ea typeface="Roboto"/>
                <a:cs typeface="Roboto"/>
                <a:sym typeface="Roboto"/>
              </a:rPr>
              <a:t>New critical legal realism: influenced by critical scholarship situating law in the context of power</a:t>
            </a:r>
            <a:endParaRPr>
              <a:solidFill>
                <a:schemeClr val="lt1"/>
              </a:solidFill>
              <a:latin typeface="Roboto"/>
              <a:ea typeface="Roboto"/>
              <a:cs typeface="Roboto"/>
              <a:sym typeface="Roboto"/>
            </a:endParaRPr>
          </a:p>
          <a:p>
            <a:pPr marL="457200" lvl="0" indent="-279400" algn="l" rtl="0">
              <a:spcBef>
                <a:spcPts val="0"/>
              </a:spcBef>
              <a:spcAft>
                <a:spcPts val="0"/>
              </a:spcAft>
              <a:buClr>
                <a:schemeClr val="lt1"/>
              </a:buClr>
              <a:buSzPts val="800"/>
              <a:buFont typeface="Roboto"/>
              <a:buChar char="-"/>
            </a:pPr>
            <a:endParaRPr sz="800">
              <a:solidFill>
                <a:schemeClr val="lt1"/>
              </a:solidFill>
              <a:latin typeface="Roboto"/>
              <a:ea typeface="Roboto"/>
              <a:cs typeface="Roboto"/>
              <a:sym typeface="Roboto"/>
            </a:endParaRPr>
          </a:p>
          <a:p>
            <a:pPr marL="0" lvl="0" indent="0" algn="l" rtl="0">
              <a:spcBef>
                <a:spcPts val="0"/>
              </a:spcBef>
              <a:spcAft>
                <a:spcPts val="0"/>
              </a:spcAft>
              <a:buNone/>
            </a:pPr>
            <a:endParaRPr>
              <a:latin typeface="Nunito"/>
              <a:ea typeface="Nunito"/>
              <a:cs typeface="Nunito"/>
              <a:sym typeface="Nunito"/>
            </a:endParaRPr>
          </a:p>
        </p:txBody>
      </p:sp>
      <p:sp>
        <p:nvSpPr>
          <p:cNvPr id="351" name="Google Shape;351;p22"/>
          <p:cNvSpPr txBox="1"/>
          <p:nvPr/>
        </p:nvSpPr>
        <p:spPr>
          <a:xfrm>
            <a:off x="137675" y="3088500"/>
            <a:ext cx="4044300" cy="44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 sz="1700" b="1">
                <a:solidFill>
                  <a:schemeClr val="lt1"/>
                </a:solidFill>
                <a:latin typeface="Roboto"/>
                <a:ea typeface="Roboto"/>
                <a:cs typeface="Roboto"/>
                <a:sym typeface="Roboto"/>
              </a:rPr>
              <a:t>3. Empirical data collection</a:t>
            </a:r>
            <a:endParaRPr sz="1100" b="1">
              <a:latin typeface="Nunito"/>
              <a:ea typeface="Nunito"/>
              <a:cs typeface="Nunito"/>
              <a:sym typeface="Nunito"/>
            </a:endParaRPr>
          </a:p>
        </p:txBody>
      </p:sp>
      <p:sp>
        <p:nvSpPr>
          <p:cNvPr id="352" name="Google Shape;352;p22"/>
          <p:cNvSpPr txBox="1"/>
          <p:nvPr/>
        </p:nvSpPr>
        <p:spPr>
          <a:xfrm>
            <a:off x="-12000" y="3533100"/>
            <a:ext cx="4236600" cy="1430100"/>
          </a:xfrm>
          <a:prstGeom prst="rect">
            <a:avLst/>
          </a:prstGeom>
          <a:noFill/>
          <a:ln>
            <a:noFill/>
          </a:ln>
        </p:spPr>
        <p:txBody>
          <a:bodyPr spcFirstLastPara="1" wrap="square" lIns="91425" tIns="91425" rIns="91425" bIns="91425" anchor="t" anchorCtr="0">
            <a:noAutofit/>
          </a:bodyPr>
          <a:lstStyle/>
          <a:p>
            <a:pPr marL="457200" lvl="0" indent="-311150" algn="l" rtl="0">
              <a:spcBef>
                <a:spcPts val="0"/>
              </a:spcBef>
              <a:spcAft>
                <a:spcPts val="0"/>
              </a:spcAft>
              <a:buClr>
                <a:schemeClr val="lt1"/>
              </a:buClr>
              <a:buSzPts val="1300"/>
              <a:buChar char="●"/>
            </a:pPr>
            <a:r>
              <a:rPr lang="de">
                <a:solidFill>
                  <a:schemeClr val="lt1"/>
                </a:solidFill>
                <a:latin typeface="Roboto"/>
                <a:ea typeface="Roboto"/>
                <a:cs typeface="Roboto"/>
                <a:sym typeface="Roboto"/>
              </a:rPr>
              <a:t>conducting 25-30 interviews in both countries with NGO support workers, solicitors and unreturnable migrants</a:t>
            </a:r>
            <a:endParaRPr>
              <a:solidFill>
                <a:schemeClr val="lt1"/>
              </a:solidFill>
              <a:latin typeface="Roboto"/>
              <a:ea typeface="Roboto"/>
              <a:cs typeface="Roboto"/>
              <a:sym typeface="Roboto"/>
            </a:endParaRPr>
          </a:p>
          <a:p>
            <a:pPr marL="457200" lvl="0" indent="-317500" algn="l" rtl="0">
              <a:spcBef>
                <a:spcPts val="0"/>
              </a:spcBef>
              <a:spcAft>
                <a:spcPts val="0"/>
              </a:spcAft>
              <a:buClr>
                <a:schemeClr val="lt1"/>
              </a:buClr>
              <a:buSzPts val="1400"/>
              <a:buFont typeface="Roboto"/>
              <a:buChar char="●"/>
            </a:pPr>
            <a:r>
              <a:rPr lang="de">
                <a:solidFill>
                  <a:schemeClr val="lt1"/>
                </a:solidFill>
                <a:latin typeface="Roboto"/>
                <a:ea typeface="Roboto"/>
                <a:cs typeface="Roboto"/>
                <a:sym typeface="Roboto"/>
              </a:rPr>
              <a:t>transcribe and code interviews identifying similarities/differences</a:t>
            </a:r>
            <a:endParaRPr>
              <a:solidFill>
                <a:schemeClr val="lt1"/>
              </a:solidFill>
              <a:latin typeface="Roboto"/>
              <a:ea typeface="Roboto"/>
              <a:cs typeface="Roboto"/>
              <a:sym typeface="Roboto"/>
            </a:endParaRPr>
          </a:p>
          <a:p>
            <a:pPr marL="457200" lvl="0" indent="-317500" algn="l" rtl="0">
              <a:spcBef>
                <a:spcPts val="0"/>
              </a:spcBef>
              <a:spcAft>
                <a:spcPts val="0"/>
              </a:spcAft>
              <a:buClr>
                <a:schemeClr val="lt1"/>
              </a:buClr>
              <a:buSzPts val="1400"/>
              <a:buFont typeface="Roboto"/>
              <a:buChar char="●"/>
            </a:pPr>
            <a:r>
              <a:rPr lang="de">
                <a:solidFill>
                  <a:schemeClr val="lt1"/>
                </a:solidFill>
                <a:latin typeface="Roboto"/>
                <a:ea typeface="Roboto"/>
                <a:cs typeface="Roboto"/>
                <a:sym typeface="Roboto"/>
              </a:rPr>
              <a:t>analyse jurisprudence and national legal frameworks </a:t>
            </a:r>
            <a:endParaRPr>
              <a:latin typeface="Nunito"/>
              <a:ea typeface="Nunito"/>
              <a:cs typeface="Nunito"/>
              <a:sym typeface="Nunito"/>
            </a:endParaRPr>
          </a:p>
        </p:txBody>
      </p:sp>
      <p:sp>
        <p:nvSpPr>
          <p:cNvPr id="353" name="Google Shape;353;p22"/>
          <p:cNvSpPr txBox="1"/>
          <p:nvPr/>
        </p:nvSpPr>
        <p:spPr>
          <a:xfrm>
            <a:off x="4698900" y="3629300"/>
            <a:ext cx="4494300" cy="13338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lt1"/>
              </a:buClr>
              <a:buSzPts val="1400"/>
              <a:buFont typeface="Lexend"/>
              <a:buChar char="●"/>
            </a:pPr>
            <a:r>
              <a:rPr lang="de">
                <a:solidFill>
                  <a:schemeClr val="lt1"/>
                </a:solidFill>
                <a:latin typeface="Lexend"/>
                <a:ea typeface="Lexend"/>
                <a:cs typeface="Lexend"/>
                <a:sym typeface="Lexend"/>
              </a:rPr>
              <a:t>Deploy doctrinal methods to analyse lawfulness of indirect deportation measures under international law (following a critical legal approach)</a:t>
            </a:r>
            <a:endParaRPr>
              <a:solidFill>
                <a:schemeClr val="lt1"/>
              </a:solidFill>
              <a:latin typeface="Nunito"/>
              <a:ea typeface="Nunito"/>
              <a:cs typeface="Nunito"/>
              <a:sym typeface="Nunito"/>
            </a:endParaRPr>
          </a:p>
        </p:txBody>
      </p:sp>
      <p:sp>
        <p:nvSpPr>
          <p:cNvPr id="354" name="Google Shape;354;p22"/>
          <p:cNvSpPr txBox="1"/>
          <p:nvPr/>
        </p:nvSpPr>
        <p:spPr>
          <a:xfrm>
            <a:off x="228325" y="-9525"/>
            <a:ext cx="8782800" cy="44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 sz="1800" b="1" u="sng">
                <a:latin typeface="Nunito"/>
                <a:ea typeface="Nunito"/>
                <a:cs typeface="Nunito"/>
                <a:sym typeface="Nunito"/>
              </a:rPr>
              <a:t>Methodology: A mixed methods approach</a:t>
            </a:r>
            <a:endParaRPr sz="1800" b="1" u="sng">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3"/>
          <p:cNvSpPr txBox="1"/>
          <p:nvPr/>
        </p:nvSpPr>
        <p:spPr>
          <a:xfrm>
            <a:off x="0" y="973425"/>
            <a:ext cx="8989200" cy="3336300"/>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1200"/>
              </a:spcBef>
              <a:spcAft>
                <a:spcPts val="0"/>
              </a:spcAft>
              <a:buSzPts val="1500"/>
              <a:buFont typeface="Lexend"/>
              <a:buChar char="●"/>
            </a:pPr>
            <a:r>
              <a:rPr lang="de" sz="1500">
                <a:latin typeface="Lexend"/>
                <a:ea typeface="Lexend"/>
                <a:cs typeface="Lexend"/>
                <a:sym typeface="Lexend"/>
              </a:rPr>
              <a:t>nuance our understanding of responses to unreturnability and their implementation by adopting a ‘law in action’ approach, zooming in on the dysfunctions and contradictions of resulting from current regulations </a:t>
            </a:r>
            <a:br>
              <a:rPr lang="de" sz="1500">
                <a:latin typeface="Lexend"/>
                <a:ea typeface="Lexend"/>
                <a:cs typeface="Lexend"/>
                <a:sym typeface="Lexend"/>
              </a:rPr>
            </a:br>
            <a:endParaRPr sz="1500">
              <a:latin typeface="Lexend"/>
              <a:ea typeface="Lexend"/>
              <a:cs typeface="Lexend"/>
              <a:sym typeface="Lexend"/>
            </a:endParaRPr>
          </a:p>
          <a:p>
            <a:pPr marL="457200" lvl="0" indent="-323850" algn="l" rtl="0">
              <a:lnSpc>
                <a:spcPct val="115000"/>
              </a:lnSpc>
              <a:spcBef>
                <a:spcPts val="0"/>
              </a:spcBef>
              <a:spcAft>
                <a:spcPts val="0"/>
              </a:spcAft>
              <a:buSzPts val="1500"/>
              <a:buFont typeface="Lexend"/>
              <a:buChar char="●"/>
            </a:pPr>
            <a:r>
              <a:rPr lang="de" sz="1500">
                <a:latin typeface="Lexend"/>
                <a:ea typeface="Lexend"/>
                <a:cs typeface="Lexend"/>
                <a:sym typeface="Lexend"/>
              </a:rPr>
              <a:t>conceptualising novel initiatives undertaken by member states to ‘prevent’ situations of unreturnability and conceptualise tension between exclusion and inclusion objectives </a:t>
            </a:r>
            <a:br>
              <a:rPr lang="de" sz="1500">
                <a:latin typeface="Lexend"/>
                <a:ea typeface="Lexend"/>
                <a:cs typeface="Lexend"/>
                <a:sym typeface="Lexend"/>
              </a:rPr>
            </a:br>
            <a:endParaRPr sz="1500">
              <a:latin typeface="Lexend"/>
              <a:ea typeface="Lexend"/>
              <a:cs typeface="Lexend"/>
              <a:sym typeface="Lexend"/>
            </a:endParaRPr>
          </a:p>
          <a:p>
            <a:pPr marL="457200" lvl="0" indent="-323850" algn="l" rtl="0">
              <a:lnSpc>
                <a:spcPct val="115000"/>
              </a:lnSpc>
              <a:spcBef>
                <a:spcPts val="0"/>
              </a:spcBef>
              <a:spcAft>
                <a:spcPts val="0"/>
              </a:spcAft>
              <a:buSzPts val="1500"/>
              <a:buFont typeface="Lexend"/>
              <a:buChar char="●"/>
            </a:pPr>
            <a:r>
              <a:rPr lang="de" sz="1500">
                <a:latin typeface="Lexend"/>
                <a:ea typeface="Lexend"/>
                <a:cs typeface="Lexend"/>
                <a:sym typeface="Lexend"/>
              </a:rPr>
              <a:t>studying the operation of indirect removal measures and assess their lawfulness under human rights law</a:t>
            </a:r>
            <a:br>
              <a:rPr lang="de" sz="1500">
                <a:latin typeface="Lexend"/>
                <a:ea typeface="Lexend"/>
                <a:cs typeface="Lexend"/>
                <a:sym typeface="Lexend"/>
              </a:rPr>
            </a:br>
            <a:endParaRPr sz="1500">
              <a:latin typeface="Lexend"/>
              <a:ea typeface="Lexend"/>
              <a:cs typeface="Lexend"/>
              <a:sym typeface="Lexend"/>
            </a:endParaRPr>
          </a:p>
          <a:p>
            <a:pPr marL="457200" lvl="0" indent="-323850" algn="l" rtl="0">
              <a:lnSpc>
                <a:spcPct val="115000"/>
              </a:lnSpc>
              <a:spcBef>
                <a:spcPts val="0"/>
              </a:spcBef>
              <a:spcAft>
                <a:spcPts val="0"/>
              </a:spcAft>
              <a:buSzPts val="1500"/>
              <a:buFont typeface="Lexend"/>
              <a:buChar char="●"/>
            </a:pPr>
            <a:r>
              <a:rPr lang="de" sz="1500">
                <a:latin typeface="Lexend"/>
                <a:ea typeface="Lexend"/>
                <a:cs typeface="Lexend"/>
                <a:sym typeface="Lexend"/>
              </a:rPr>
              <a:t>situate current state practices within the context of (temporal) fairness and explore alternative ways of constructing legal protection for irremovable migrants</a:t>
            </a:r>
            <a:endParaRPr sz="1500">
              <a:latin typeface="Lexend"/>
              <a:ea typeface="Lexend"/>
              <a:cs typeface="Lexend"/>
              <a:sym typeface="Lexend"/>
            </a:endParaRPr>
          </a:p>
        </p:txBody>
      </p:sp>
      <p:sp>
        <p:nvSpPr>
          <p:cNvPr id="360" name="Google Shape;360;p23"/>
          <p:cNvSpPr txBox="1"/>
          <p:nvPr/>
        </p:nvSpPr>
        <p:spPr>
          <a:xfrm>
            <a:off x="192275" y="120150"/>
            <a:ext cx="8328300" cy="58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 sz="2000" u="sng">
                <a:latin typeface="Lexend"/>
                <a:ea typeface="Lexend"/>
                <a:cs typeface="Lexend"/>
                <a:sym typeface="Lexend"/>
              </a:rPr>
              <a:t>Added value and possible contributions </a:t>
            </a:r>
            <a:endParaRPr sz="2000" u="sng">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24"/>
          <p:cNvPicPr preferRelativeResize="0"/>
          <p:nvPr/>
        </p:nvPicPr>
        <p:blipFill>
          <a:blip r:embed="rId3">
            <a:alphaModFix amt="54000"/>
          </a:blip>
          <a:stretch>
            <a:fillRect/>
          </a:stretch>
        </p:blipFill>
        <p:spPr>
          <a:xfrm>
            <a:off x="-176950" y="0"/>
            <a:ext cx="9414025" cy="5146775"/>
          </a:xfrm>
          <a:prstGeom prst="rect">
            <a:avLst/>
          </a:prstGeom>
          <a:noFill/>
          <a:ln>
            <a:noFill/>
          </a:ln>
        </p:spPr>
      </p:pic>
      <p:sp>
        <p:nvSpPr>
          <p:cNvPr id="366" name="Google Shape;366;p24"/>
          <p:cNvSpPr txBox="1"/>
          <p:nvPr/>
        </p:nvSpPr>
        <p:spPr>
          <a:xfrm>
            <a:off x="288425" y="721050"/>
            <a:ext cx="8855400" cy="292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Introduction: Europe’s deportation regime and cases of failed deportation</a:t>
            </a: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‘Life in the deportation gap’: Causes and implications</a:t>
            </a: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 The phenomenon of unreturnability in the literature</a:t>
            </a: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Studying ‘non-deportation deportation laws’ in the UK and Germany</a:t>
            </a: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Methodology: A mixed methods approach</a:t>
            </a: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Self-deportation laws in Germany (Empirical chapter on Germany)</a:t>
            </a:r>
            <a:endParaRPr sz="1900" b="1">
              <a:latin typeface="Lexend"/>
              <a:ea typeface="Lexend"/>
              <a:cs typeface="Lexend"/>
              <a:sym typeface="Lexend"/>
            </a:endParaRPr>
          </a:p>
          <a:p>
            <a:pPr marL="457200" lvl="0" indent="-349250" algn="l" rtl="0">
              <a:spcBef>
                <a:spcPts val="0"/>
              </a:spcBef>
              <a:spcAft>
                <a:spcPts val="0"/>
              </a:spcAft>
              <a:buSzPts val="1900"/>
              <a:buAutoNum type="romanUcPeriod"/>
            </a:pPr>
            <a:r>
              <a:rPr lang="de" sz="1900" b="1">
                <a:latin typeface="Lexend"/>
                <a:ea typeface="Lexend"/>
                <a:cs typeface="Lexend"/>
                <a:sym typeface="Lexend"/>
              </a:rPr>
              <a:t> Self-deportation laws in the UK (Empirical chapter on UK)</a:t>
            </a: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The lawfulness of indirect deportation measures under international human rights law law</a:t>
            </a:r>
            <a:endParaRPr sz="1900" b="1">
              <a:latin typeface="Lexend"/>
              <a:ea typeface="Lexend"/>
              <a:cs typeface="Lexend"/>
              <a:sym typeface="Lexend"/>
            </a:endParaRPr>
          </a:p>
          <a:p>
            <a:pPr marL="457200" lvl="0" indent="-349250" algn="l" rtl="0">
              <a:spcBef>
                <a:spcPts val="0"/>
              </a:spcBef>
              <a:spcAft>
                <a:spcPts val="0"/>
              </a:spcAft>
              <a:buSzPts val="1900"/>
              <a:buFont typeface="Lexend"/>
              <a:buAutoNum type="romanUcPeriod"/>
            </a:pPr>
            <a:r>
              <a:rPr lang="de" sz="1900" b="1">
                <a:latin typeface="Lexend"/>
                <a:ea typeface="Lexend"/>
                <a:cs typeface="Lexend"/>
                <a:sym typeface="Lexend"/>
              </a:rPr>
              <a:t>Conclusion</a:t>
            </a:r>
            <a:endParaRPr sz="1600" b="1"/>
          </a:p>
        </p:txBody>
      </p:sp>
      <p:sp>
        <p:nvSpPr>
          <p:cNvPr id="367" name="Google Shape;367;p24"/>
          <p:cNvSpPr txBox="1"/>
          <p:nvPr/>
        </p:nvSpPr>
        <p:spPr>
          <a:xfrm>
            <a:off x="37500" y="252375"/>
            <a:ext cx="8855400" cy="46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de" sz="2500" b="1" u="sng">
                <a:latin typeface="Lexend"/>
                <a:ea typeface="Lexend"/>
                <a:cs typeface="Lexend"/>
                <a:sym typeface="Lexend"/>
              </a:rPr>
              <a:t>Outline</a:t>
            </a:r>
            <a:r>
              <a:rPr lang="de">
                <a:latin typeface="Nunito"/>
                <a:ea typeface="Nunito"/>
                <a:cs typeface="Nunito"/>
                <a:sym typeface="Nunito"/>
              </a:rPr>
              <a:t> </a:t>
            </a:r>
            <a:endParaRPr>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AD1B98597E174293C7F9788D1B0E7C" ma:contentTypeVersion="8" ma:contentTypeDescription="Crée un document." ma:contentTypeScope="" ma:versionID="dcda2d62fe35fd73d679011108fd8f42">
  <xsd:schema xmlns:xsd="http://www.w3.org/2001/XMLSchema" xmlns:xs="http://www.w3.org/2001/XMLSchema" xmlns:p="http://schemas.microsoft.com/office/2006/metadata/properties" xmlns:ns2="d032dc72-91da-407c-9d80-77d8ad2b5317" targetNamespace="http://schemas.microsoft.com/office/2006/metadata/properties" ma:root="true" ma:fieldsID="a3f68d273c4ff96aafdf4d79819f5405" ns2:_="">
    <xsd:import namespace="d032dc72-91da-407c-9d80-77d8ad2b531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LengthInSecond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2dc72-91da-407c-9d80-77d8ad2b53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AA04469-F4B2-4AFF-998D-2FF3F654DF7D}"/>
</file>

<file path=customXml/itemProps2.xml><?xml version="1.0" encoding="utf-8"?>
<ds:datastoreItem xmlns:ds="http://schemas.openxmlformats.org/officeDocument/2006/customXml" ds:itemID="{96AB5254-2167-4426-AA8D-B228CA9AF431}"/>
</file>

<file path=customXml/itemProps3.xml><?xml version="1.0" encoding="utf-8"?>
<ds:datastoreItem xmlns:ds="http://schemas.openxmlformats.org/officeDocument/2006/customXml" ds:itemID="{589A1D63-969F-403E-BA72-F8E94C3CB85E}"/>
</file>

<file path=docProps/app.xml><?xml version="1.0" encoding="utf-8"?>
<Properties xmlns="http://schemas.openxmlformats.org/officeDocument/2006/extended-properties" xmlns:vt="http://schemas.openxmlformats.org/officeDocument/2006/docPropsVTypes">
  <TotalTime>0</TotalTime>
  <Words>1455</Words>
  <Application>Microsoft Macintosh PowerPoint</Application>
  <PresentationFormat>Bildschirmpräsentation (16:9)</PresentationFormat>
  <Paragraphs>88</Paragraphs>
  <Slides>11</Slides>
  <Notes>11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11</vt:i4>
      </vt:variant>
    </vt:vector>
  </HeadingPairs>
  <TitlesOfParts>
    <vt:vector size="20" baseType="lpstr">
      <vt:lpstr>Roboto</vt:lpstr>
      <vt:lpstr>Maven Pro</vt:lpstr>
      <vt:lpstr>Questrial</vt:lpstr>
      <vt:lpstr>Lexend</vt:lpstr>
      <vt:lpstr>Lato</vt:lpstr>
      <vt:lpstr>Arial</vt:lpstr>
      <vt:lpstr>Nunito</vt:lpstr>
      <vt:lpstr>Times New Roman</vt:lpstr>
      <vt:lpstr>Momentum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Gianna Eckert</cp:lastModifiedBy>
  <cp:revision>3</cp:revision>
  <dcterms:modified xsi:type="dcterms:W3CDTF">2023-07-13T11:43:41Z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0x0101001EAD1B98597E174293C7F9788D1B0E7C</vt:lpwstr>
  </property>
</Properties>
</file>