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66" r:id="rId5"/>
    <p:sldId id="284" r:id="rId6"/>
    <p:sldId id="271" r:id="rId7"/>
    <p:sldId id="273" r:id="rId8"/>
    <p:sldId id="280" r:id="rId9"/>
    <p:sldId id="283" r:id="rId10"/>
    <p:sldId id="274" r:id="rId11"/>
    <p:sldId id="279" r:id="rId12"/>
    <p:sldId id="281" r:id="rId13"/>
    <p:sldId id="277" r:id="rId14"/>
    <p:sldId id="270" r:id="rId15"/>
  </p:sldIdLst>
  <p:sldSz cx="12192000" cy="6858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F87E73-C4D0-69B8-15E9-D07394F9208F}" name="Vanessa Fanuchi" initials="VF" userId="384fc41a7752d9e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83" autoAdjust="0"/>
    <p:restoredTop sz="86370" autoAdjust="0"/>
  </p:normalViewPr>
  <p:slideViewPr>
    <p:cSldViewPr snapToGrid="0">
      <p:cViewPr varScale="1">
        <p:scale>
          <a:sx n="54" d="100"/>
          <a:sy n="54" d="100"/>
        </p:scale>
        <p:origin x="10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6033AE0-8427-472A-AFF3-27C1EDD9B72E}" type="datetime1">
              <a:rPr lang="fr-FR" smtClean="0"/>
              <a:t>13/07/2023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A1FAA5-2D2D-4352-A7F5-5423D66860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0456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C863EA6-D081-4356-9DFD-3C4B8B6B6DA2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7D4AFE6-52F8-436F-9DAC-607E2BE5A99D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356316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7D4AFE6-52F8-436F-9DAC-607E2BE5A99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2068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4 – people are </a:t>
            </a:r>
            <a:r>
              <a:rPr lang="fr-FR" dirty="0" err="1"/>
              <a:t>leaving</a:t>
            </a:r>
            <a:r>
              <a:rPr lang="fr-FR" dirty="0"/>
              <a:t> </a:t>
            </a:r>
            <a:r>
              <a:rPr lang="fr-FR" dirty="0" err="1"/>
              <a:t>their</a:t>
            </a:r>
            <a:r>
              <a:rPr lang="fr-FR" dirty="0"/>
              <a:t> country for </a:t>
            </a:r>
            <a:r>
              <a:rPr lang="fr-FR" dirty="0" err="1"/>
              <a:t>many</a:t>
            </a:r>
            <a:r>
              <a:rPr lang="fr-FR" dirty="0"/>
              <a:t> </a:t>
            </a:r>
            <a:r>
              <a:rPr lang="fr-FR" dirty="0" err="1"/>
              <a:t>reasons</a:t>
            </a:r>
            <a:r>
              <a:rPr lang="fr-FR" dirty="0"/>
              <a:t> but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remain</a:t>
            </a:r>
            <a:r>
              <a:rPr lang="fr-FR" dirty="0"/>
              <a:t> </a:t>
            </a:r>
            <a:r>
              <a:rPr lang="fr-FR" dirty="0" err="1"/>
              <a:t>involved</a:t>
            </a:r>
            <a:r>
              <a:rPr lang="fr-FR" dirty="0"/>
              <a:t>, </a:t>
            </a:r>
            <a:r>
              <a:rPr lang="fr-FR" dirty="0" err="1"/>
              <a:t>linked</a:t>
            </a:r>
            <a:r>
              <a:rPr lang="fr-FR" dirty="0"/>
              <a:t> to </a:t>
            </a:r>
            <a:r>
              <a:rPr lang="fr-FR" dirty="0" err="1"/>
              <a:t>their</a:t>
            </a:r>
            <a:r>
              <a:rPr lang="fr-FR" dirty="0"/>
              <a:t> country of </a:t>
            </a:r>
            <a:r>
              <a:rPr lang="fr-FR" dirty="0" err="1"/>
              <a:t>origin</a:t>
            </a:r>
            <a:r>
              <a:rPr lang="fr-FR" dirty="0"/>
              <a:t> </a:t>
            </a:r>
            <a:r>
              <a:rPr lang="fr-FR" dirty="0" err="1"/>
              <a:t>because</a:t>
            </a:r>
            <a:r>
              <a:rPr lang="fr-FR" dirty="0"/>
              <a:t> of </a:t>
            </a:r>
            <a:r>
              <a:rPr lang="fr-FR" dirty="0" err="1"/>
              <a:t>their</a:t>
            </a:r>
            <a:r>
              <a:rPr lang="fr-FR" dirty="0"/>
              <a:t> ties </a:t>
            </a:r>
            <a:r>
              <a:rPr lang="fr-FR" dirty="0" err="1"/>
              <a:t>there</a:t>
            </a:r>
            <a:endParaRPr lang="fr-FR" dirty="0"/>
          </a:p>
          <a:p>
            <a:r>
              <a:rPr lang="en-US" sz="1200" dirty="0">
                <a:effectLst/>
                <a:latin typeface="Segoe UI" panose="020B0502040204020203" pitchFamily="34" charset="0"/>
              </a:rPr>
              <a:t>Emigrant in </a:t>
            </a:r>
            <a:r>
              <a:rPr lang="en-US" sz="1200" dirty="0" err="1">
                <a:effectLst/>
                <a:latin typeface="Segoe UI" panose="020B0502040204020203" pitchFamily="34" charset="0"/>
              </a:rPr>
              <a:t>english</a:t>
            </a:r>
            <a:r>
              <a:rPr lang="en-US" sz="1200" dirty="0">
                <a:effectLst/>
                <a:latin typeface="Segoe UI" panose="020B0502040204020203" pitchFamily="34" charset="0"/>
              </a:rPr>
              <a:t> : not used</a:t>
            </a:r>
            <a:br>
              <a:rPr lang="en-US" sz="1200" dirty="0">
                <a:effectLst/>
                <a:latin typeface="Segoe UI" panose="020B0502040204020203" pitchFamily="34" charset="0"/>
              </a:rPr>
            </a:br>
            <a:r>
              <a:rPr lang="en-US" sz="1200" dirty="0" err="1">
                <a:effectLst/>
                <a:latin typeface="Segoe UI" panose="020B0502040204020203" pitchFamily="34" charset="0"/>
              </a:rPr>
              <a:t>Emigré</a:t>
            </a:r>
            <a:r>
              <a:rPr lang="en-US" sz="1200" dirty="0">
                <a:effectLst/>
                <a:latin typeface="Segoe UI" panose="020B0502040204020203" pitchFamily="34" charset="0"/>
              </a:rPr>
              <a:t> : ref to the </a:t>
            </a:r>
            <a:r>
              <a:rPr lang="en-US" sz="1200" dirty="0" err="1">
                <a:effectLst/>
                <a:latin typeface="Segoe UI" panose="020B0502040204020203" pitchFamily="34" charset="0"/>
              </a:rPr>
              <a:t>fr</a:t>
            </a:r>
            <a:r>
              <a:rPr lang="en-US" sz="1200" dirty="0">
                <a:effectLst/>
                <a:latin typeface="Segoe UI" panose="020B0502040204020203" pitchFamily="34" charset="0"/>
              </a:rPr>
              <a:t> revolution </a:t>
            </a:r>
            <a:endParaRPr lang="en-US" sz="1200" dirty="0">
              <a:effectLst/>
              <a:latin typeface="Arial" panose="020B0604020202020204" pitchFamily="34" charset="0"/>
            </a:endParaRPr>
          </a:p>
          <a:p>
            <a:r>
              <a:rPr lang="en-US" sz="1200" dirty="0">
                <a:effectLst/>
                <a:latin typeface="Segoe UI" panose="020B0502040204020203" pitchFamily="34" charset="0"/>
              </a:rPr>
              <a:t>Expatriate : people who left for professional reasons</a:t>
            </a:r>
            <a:br>
              <a:rPr lang="en-US" sz="1200" dirty="0">
                <a:effectLst/>
                <a:latin typeface="Segoe UI" panose="020B0502040204020203" pitchFamily="34" charset="0"/>
              </a:rPr>
            </a:br>
            <a:r>
              <a:rPr lang="en-US" sz="1200" dirty="0">
                <a:effectLst/>
                <a:latin typeface="Segoe UI" panose="020B0502040204020203" pitchFamily="34" charset="0"/>
              </a:rPr>
              <a:t>Diaspora :  "migrants or descendants of migrants whose identity and sense of belonging have been shaped by their migration experience and journey“ (OIM)</a:t>
            </a:r>
            <a:br>
              <a:rPr lang="en-US" sz="1200" dirty="0">
                <a:effectLst/>
                <a:latin typeface="Segoe UI" panose="020B0502040204020203" pitchFamily="34" charset="0"/>
              </a:rPr>
            </a:br>
            <a:r>
              <a:rPr lang="en-US" sz="1200" dirty="0">
                <a:effectLst/>
                <a:latin typeface="Segoe UI" panose="020B0502040204020203" pitchFamily="34" charset="0"/>
              </a:rPr>
              <a:t>And the difference between all these definition</a:t>
            </a:r>
            <a:endParaRPr lang="en-US" sz="12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7D4AFE6-52F8-436F-9DAC-607E2BE5A99D}" type="slidenum">
              <a:rPr lang="fr-FR" noProof="0" smtClean="0"/>
              <a:t>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161383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</a:rPr>
              <a:t>Last point:  included among the legitimate aims that may justify interference with the rights guaranteed by Article 2 of Protocol No. 4.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7D4AFE6-52F8-436F-9DAC-607E2BE5A99D}" type="slidenum">
              <a:rPr lang="fr-FR" noProof="0" smtClean="0"/>
              <a:t>5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227635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</a:rPr>
              <a:t>CE: The mere fact that a state of health emergency has been declared to protect the population living on French territory from a global pandemic cannot, in itself, justify such an infringement.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7D4AFE6-52F8-436F-9DAC-607E2BE5A99D}" type="slidenum">
              <a:rPr lang="fr-FR" noProof="0" smtClean="0"/>
              <a:t>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068792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 </a:t>
            </a:r>
            <a:r>
              <a:rPr lang="fr-FR" dirty="0" err="1"/>
              <a:t>judges</a:t>
            </a:r>
            <a:r>
              <a:rPr lang="fr-FR" dirty="0"/>
              <a:t> : the application of protocole 4 ECHR </a:t>
            </a:r>
            <a:r>
              <a:rPr lang="fr-FR" dirty="0" err="1"/>
              <a:t>doesn’t</a:t>
            </a:r>
            <a:r>
              <a:rPr lang="fr-FR" dirty="0"/>
              <a:t> </a:t>
            </a:r>
            <a:r>
              <a:rPr lang="fr-FR" dirty="0" err="1"/>
              <a:t>apply</a:t>
            </a:r>
            <a:r>
              <a:rPr lang="fr-FR" dirty="0"/>
              <a:t> in case of </a:t>
            </a:r>
            <a:r>
              <a:rPr lang="fr-FR" dirty="0" err="1"/>
              <a:t>rapatriation</a:t>
            </a:r>
            <a:r>
              <a:rPr lang="fr-FR" dirty="0"/>
              <a:t>, no obligation for the state to </a:t>
            </a:r>
            <a:r>
              <a:rPr lang="fr-FR" dirty="0" err="1"/>
              <a:t>rapatriate</a:t>
            </a:r>
            <a:r>
              <a:rPr lang="fr-FR" dirty="0"/>
              <a:t> </a:t>
            </a:r>
          </a:p>
          <a:p>
            <a:r>
              <a:rPr lang="fr-FR" dirty="0"/>
              <a:t>Not </a:t>
            </a:r>
            <a:r>
              <a:rPr lang="fr-FR" dirty="0" err="1"/>
              <a:t>enough</a:t>
            </a:r>
            <a:r>
              <a:rPr lang="fr-FR" dirty="0"/>
              <a:t> </a:t>
            </a:r>
            <a:r>
              <a:rPr lang="fr-FR" dirty="0" err="1"/>
              <a:t>procedural</a:t>
            </a:r>
            <a:r>
              <a:rPr lang="fr-FR" dirty="0"/>
              <a:t> </a:t>
            </a:r>
            <a:r>
              <a:rPr lang="fr-FR" dirty="0" err="1"/>
              <a:t>guarantees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7D4AFE6-52F8-436F-9DAC-607E2BE5A99D}" type="slidenum">
              <a:rPr lang="fr-FR" noProof="0" smtClean="0"/>
              <a:t>7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827023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Prinz et </a:t>
            </a:r>
            <a:r>
              <a:rPr lang="en-US" sz="12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Seeberger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dirty="0"/>
              <a:t>the right to a scholarship or, to be more precise, training assistance, at the expense the country of origin; legitimate to proof a level of integration but "the proof required by a Member State to establish the existence of a genuine link of integration must not be too exclusive” and an exclusive condition of residence years in the State of origin is excessive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7D4AFE6-52F8-436F-9DAC-607E2BE5A99D}" type="slidenum">
              <a:rPr lang="fr-FR" noProof="0" smtClean="0"/>
              <a:t>8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239724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</a:rPr>
              <a:t>Les ressortissants communautaires ont toujours été soumis à la réserve d’ordre public, de sécurité publique ou de santé publique qu’un État peut opposer à la circulation et au séjour d’un citoyen de l’Union (voir l’article 27 § 2 de la directive 2004/38/CE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7D4AFE6-52F8-436F-9DAC-607E2BE5A99D}" type="slidenum">
              <a:rPr lang="fr-FR" noProof="0" smtClean="0"/>
              <a:t>9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628155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7D4AFE6-52F8-436F-9DAC-607E2BE5A99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84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rtlCol="0"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FEA24E-6120-4CE1-B9C7-E121AF9564A8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16" name="Connecteur droit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 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 rtlCol="0" anchor="ctr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CB0FD6-96E6-464D-B2E5-E13F36A80DC5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rtlCol="0" anchor="b">
            <a:normAutofit/>
          </a:bodyPr>
          <a:lstStyle>
            <a:lvl1pPr algn="l">
              <a:defRPr sz="3600" b="0" cap="all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84213" y="4495800"/>
            <a:ext cx="8534400" cy="14986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303200-9FB9-433F-A974-65BFC2DBF700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684211" y="685800"/>
            <a:ext cx="4937655" cy="3615267"/>
          </a:xfrm>
        </p:spPr>
        <p:txBody>
          <a:bodyPr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5808133" y="685801"/>
            <a:ext cx="4934479" cy="3615266"/>
          </a:xfrm>
        </p:spPr>
        <p:txBody>
          <a:bodyPr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D8F572-1885-4A48-AE60-454D8B0EF7F4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972080" y="685800"/>
            <a:ext cx="4649787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84211" y="1270529"/>
            <a:ext cx="4937655" cy="3030538"/>
          </a:xfrm>
        </p:spPr>
        <p:txBody>
          <a:bodyPr rtlCol="0" anchor="t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079066" y="685800"/>
            <a:ext cx="466513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806545" y="1262062"/>
            <a:ext cx="4929188" cy="3030538"/>
          </a:xfrm>
        </p:spPr>
        <p:txBody>
          <a:bodyPr rtlCol="0" anchor="t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34916F-5D20-4670-9B96-5B10E6ED4373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CD2DAA-9A07-4D75-A6D1-0AB96157B99C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118554-E169-463E-9B9A-9929EFD4883E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84212" y="685800"/>
            <a:ext cx="5943601" cy="5308600"/>
          </a:xfrm>
        </p:spPr>
        <p:txBody>
          <a:bodyPr rtlCol="0" anchor="ctr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7085012" y="2209799"/>
            <a:ext cx="3657600" cy="2091267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FA95ED-FAC3-474E-B5A1-B70D6DE2753A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4" name="Espace réservé d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4722812" y="2777066"/>
            <a:ext cx="6021388" cy="2048933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6BA21D2-234F-4075-931F-DA23D972A4DA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7" name="Espace réservé d’image 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16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2" y="3843867"/>
            <a:ext cx="8304210" cy="457200"/>
          </a:xfrm>
        </p:spPr>
        <p:txBody>
          <a:bodyPr rtlCol="0"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EE269D-719C-422F-ABDC-4396D96B6E90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rtlCol="0" anchor="ctr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84212" y="4114800"/>
            <a:ext cx="8535988" cy="18796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E529EA-E847-43B7-B9D4-064D6B005FB8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1446212" y="3429000"/>
            <a:ext cx="8534400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84213" y="4301067"/>
            <a:ext cx="8534400" cy="1684865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343079-99DF-4D84-8FDC-EA638321D261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14" name="Zone de texte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fr-FR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Zone de texte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fr-FR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rtlCol="0" anchor="b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84211" y="5132981"/>
            <a:ext cx="8535990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0B5216-1A7D-4352-8E6A-1FCE8FAD8813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Carte d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84211" y="4978400"/>
            <a:ext cx="8534401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4E057B5-D7BB-444D-8166-19185A463971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11" name="Zone de texte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fr-FR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Zone de texte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fr-FR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fr-FR" noProof="0"/>
              <a:t>Modifiez le style du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84211" y="4766732"/>
            <a:ext cx="8534401" cy="122766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A279F3-0303-4C89-9287-1E4D839B8B2E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3D1730-94C1-43FF-BCA8-E7E8723A4F10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 rtlCol="0"/>
          <a:lstStyle/>
          <a:p>
            <a:pPr rtl="0"/>
            <a:r>
              <a:rPr lang="fr-FR" noProof="0"/>
              <a:t>Modifiez le style du titre</a:t>
            </a:r>
            <a:endParaRPr lang="fr" noProof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rtlCol="0" anchor="t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4F5A45-8FAC-49E2-803F-AF457203919F}" type="datetime1">
              <a:rPr lang="fr-FR" noProof="0" smtClean="0"/>
              <a:t>13/07/2023</a:t>
            </a:fld>
            <a:endParaRPr lang="en-US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noProof="0"/>
              <a:pPr rtl="0"/>
              <a:t>‹N°›</a:t>
            </a:fld>
            <a:endParaRPr lang="en-US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Connecteur droit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Espace réservé au titre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fld id="{393A74D3-A21A-43B4-9294-4D77D93FE5E9}" type="datetime1">
              <a:rPr lang="fr-FR" noProof="0" smtClean="0"/>
              <a:t>13/07/2023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 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9418" b="6313"/>
          <a:stretch/>
        </p:blipFill>
        <p:spPr>
          <a:xfrm>
            <a:off x="-3175" y="10"/>
            <a:ext cx="12192000" cy="68579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E8BF520-7914-12F3-A7AC-346111BB1921}"/>
              </a:ext>
            </a:extLst>
          </p:cNvPr>
          <p:cNvSpPr/>
          <p:nvPr/>
        </p:nvSpPr>
        <p:spPr>
          <a:xfrm>
            <a:off x="2098675" y="1685714"/>
            <a:ext cx="8001000" cy="22555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2325" y="629920"/>
            <a:ext cx="8001000" cy="2971801"/>
          </a:xfrm>
        </p:spPr>
        <p:txBody>
          <a:bodyPr rtlCol="0">
            <a:normAutofit/>
          </a:bodyPr>
          <a:lstStyle/>
          <a:p>
            <a:pPr algn="ctr"/>
            <a:r>
              <a:rPr lang="fr-FR" dirty="0"/>
              <a:t>The </a:t>
            </a:r>
            <a:r>
              <a:rPr lang="en-US" dirty="0"/>
              <a:t>legal</a:t>
            </a:r>
            <a:r>
              <a:rPr lang="fr-FR" dirty="0"/>
              <a:t> </a:t>
            </a:r>
            <a:r>
              <a:rPr lang="fr-FR" dirty="0" err="1"/>
              <a:t>status</a:t>
            </a:r>
            <a:r>
              <a:rPr lang="fr-FR" dirty="0"/>
              <a:t> of </a:t>
            </a:r>
            <a:r>
              <a:rPr lang="fr-FR" dirty="0" err="1"/>
              <a:t>emigrants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251" y="4425950"/>
            <a:ext cx="9848805" cy="1947333"/>
          </a:xfrm>
        </p:spPr>
        <p:txBody>
          <a:bodyPr rtlCol="0">
            <a:normAutofit/>
          </a:bodyPr>
          <a:lstStyle/>
          <a:p>
            <a:pPr rtl="0"/>
            <a:r>
              <a:rPr lang="fr-FR" dirty="0">
                <a:solidFill>
                  <a:schemeClr val="tx1"/>
                </a:solidFill>
              </a:rPr>
              <a:t>Vanessa FANUCHI </a:t>
            </a:r>
          </a:p>
          <a:p>
            <a:pPr rtl="0"/>
            <a:r>
              <a:rPr lang="fr-FR" dirty="0">
                <a:solidFill>
                  <a:schemeClr val="tx1"/>
                </a:solidFill>
              </a:rPr>
              <a:t>1st </a:t>
            </a:r>
            <a:r>
              <a:rPr lang="fr-FR" dirty="0" err="1">
                <a:solidFill>
                  <a:schemeClr val="tx1"/>
                </a:solidFill>
              </a:rPr>
              <a:t>year</a:t>
            </a:r>
            <a:r>
              <a:rPr lang="fr-FR" dirty="0">
                <a:solidFill>
                  <a:schemeClr val="tx1"/>
                </a:solidFill>
              </a:rPr>
              <a:t> PhD </a:t>
            </a:r>
            <a:r>
              <a:rPr lang="fr-FR" dirty="0" err="1">
                <a:solidFill>
                  <a:schemeClr val="tx1"/>
                </a:solidFill>
              </a:rPr>
              <a:t>student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rtl="0"/>
            <a:r>
              <a:rPr lang="fr-FR" dirty="0">
                <a:solidFill>
                  <a:schemeClr val="tx1"/>
                </a:solidFill>
              </a:rPr>
              <a:t>Université de Corse – </a:t>
            </a:r>
            <a:r>
              <a:rPr lang="fr-FR" dirty="0" err="1">
                <a:solidFill>
                  <a:schemeClr val="tx1"/>
                </a:solidFill>
              </a:rPr>
              <a:t>From</a:t>
            </a:r>
            <a:r>
              <a:rPr lang="fr-FR" dirty="0">
                <a:solidFill>
                  <a:schemeClr val="tx1"/>
                </a:solidFill>
              </a:rPr>
              <a:t> Sept. 2023 Université Libre de Bruxelles</a:t>
            </a:r>
          </a:p>
          <a:p>
            <a:pPr rtl="0"/>
            <a:r>
              <a:rPr lang="fr-FR" dirty="0" err="1">
                <a:solidFill>
                  <a:schemeClr val="tx1"/>
                </a:solidFill>
              </a:rPr>
              <a:t>Supervisors</a:t>
            </a:r>
            <a:r>
              <a:rPr lang="fr-FR" dirty="0">
                <a:solidFill>
                  <a:schemeClr val="tx1"/>
                </a:solidFill>
              </a:rPr>
              <a:t> : Pr. Jules LEPOUTRE – Pr. Philippe DE BRUYCKER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7E4C982-0E02-3790-D6FF-561FE8D0C154}"/>
              </a:ext>
            </a:extLst>
          </p:cNvPr>
          <p:cNvSpPr txBox="1">
            <a:spLocks/>
          </p:cNvSpPr>
          <p:nvPr/>
        </p:nvSpPr>
        <p:spPr>
          <a:xfrm>
            <a:off x="433705" y="-285326"/>
            <a:ext cx="11755120" cy="1422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i="1" cap="none" dirty="0">
                <a:latin typeface="+mn-lt"/>
              </a:rPr>
              <a:t>PhD Seminar – </a:t>
            </a:r>
            <a:r>
              <a:rPr lang="fr-FR" i="1" cap="none" dirty="0" err="1">
                <a:latin typeface="+mn-lt"/>
              </a:rPr>
              <a:t>Odysseus</a:t>
            </a:r>
            <a:r>
              <a:rPr lang="fr-FR" i="1" cap="none" dirty="0">
                <a:latin typeface="+mn-lt"/>
              </a:rPr>
              <a:t> Network 2023</a:t>
            </a:r>
          </a:p>
        </p:txBody>
      </p:sp>
    </p:spTree>
    <p:extLst>
      <p:ext uri="{BB962C8B-B14F-4D97-AF65-F5344CB8AC3E}">
        <p14:creationId xmlns:p14="http://schemas.microsoft.com/office/powerpoint/2010/main" val="3857310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E73A35-F173-76D0-628A-0C0D84B19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379" y="200230"/>
            <a:ext cx="1477097" cy="1507067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839461-55BC-CF02-4F4F-759CAA69C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1727" y="2015837"/>
            <a:ext cx="8534400" cy="3615267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fr-FR" sz="2600" dirty="0" err="1">
                <a:solidFill>
                  <a:schemeClr val="tx1"/>
                </a:solidFill>
              </a:rPr>
              <a:t>Why</a:t>
            </a:r>
            <a:r>
              <a:rPr lang="fr-FR" sz="2600" dirty="0">
                <a:solidFill>
                  <a:schemeClr val="tx1"/>
                </a:solidFill>
              </a:rPr>
              <a:t> </a:t>
            </a:r>
            <a:r>
              <a:rPr lang="fr-FR" sz="2600" dirty="0" err="1">
                <a:solidFill>
                  <a:schemeClr val="tx1"/>
                </a:solidFill>
              </a:rPr>
              <a:t>focusing</a:t>
            </a:r>
            <a:r>
              <a:rPr lang="fr-FR" sz="2600" dirty="0">
                <a:solidFill>
                  <a:schemeClr val="tx1"/>
                </a:solidFill>
              </a:rPr>
              <a:t> on the </a:t>
            </a:r>
            <a:r>
              <a:rPr lang="fr-FR" sz="2600" dirty="0" err="1">
                <a:solidFill>
                  <a:schemeClr val="tx1"/>
                </a:solidFill>
              </a:rPr>
              <a:t>emigrant</a:t>
            </a:r>
            <a:r>
              <a:rPr lang="fr-FR" sz="2600" dirty="0">
                <a:solidFill>
                  <a:schemeClr val="tx1"/>
                </a:solidFill>
              </a:rPr>
              <a:t>? </a:t>
            </a:r>
          </a:p>
          <a:p>
            <a:pPr marL="571500" indent="-571500">
              <a:buFont typeface="+mj-lt"/>
              <a:buAutoNum type="romanUcPeriod"/>
            </a:pPr>
            <a:r>
              <a:rPr lang="fr-FR" sz="2600" dirty="0">
                <a:solidFill>
                  <a:schemeClr val="tx1"/>
                </a:solidFill>
              </a:rPr>
              <a:t>How</a:t>
            </a:r>
            <a:r>
              <a:rPr lang="en-US" sz="2600" dirty="0">
                <a:solidFill>
                  <a:schemeClr val="tx1"/>
                </a:solidFill>
              </a:rPr>
              <a:t> will the research be carried out?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600" dirty="0">
                <a:solidFill>
                  <a:schemeClr val="tx1"/>
                </a:solidFill>
              </a:rPr>
              <a:t>Fundamental rights perspective 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600" dirty="0">
                <a:solidFill>
                  <a:schemeClr val="tx1"/>
                </a:solidFill>
              </a:rPr>
              <a:t>Political theory perspective</a:t>
            </a:r>
          </a:p>
          <a:p>
            <a:pPr marL="571500" indent="-571500">
              <a:buFont typeface="+mj-lt"/>
              <a:buAutoNum type="romanUcPeriod"/>
            </a:pPr>
            <a:endParaRPr lang="fr-FR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594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A07BE-DCCB-3885-BF5C-62E3004D0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5412" y="106679"/>
            <a:ext cx="9668828" cy="1051561"/>
          </a:xfrm>
        </p:spPr>
        <p:txBody>
          <a:bodyPr>
            <a:normAutofit fontScale="90000"/>
          </a:bodyPr>
          <a:lstStyle/>
          <a:p>
            <a:r>
              <a:rPr lang="fr-FR" dirty="0"/>
              <a:t>A focus on </a:t>
            </a:r>
            <a:r>
              <a:rPr lang="fr-FR" dirty="0" err="1"/>
              <a:t>emigrants</a:t>
            </a:r>
            <a:r>
              <a:rPr lang="fr-FR" dirty="0"/>
              <a:t> – </a:t>
            </a:r>
            <a:r>
              <a:rPr lang="fr-FR" dirty="0" err="1"/>
              <a:t>Why</a:t>
            </a:r>
            <a:r>
              <a:rPr lang="fr-FR" dirty="0"/>
              <a:t>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F06A3B-ABF0-997D-5172-1ADC7864E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1651000"/>
            <a:ext cx="12115800" cy="4343399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 little-known figure in public law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Topic studied by political scientists, sociologists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Mass phenomenon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Vocabulary &amp; definitions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Nationality grants rights but it can be lost after expatriation resulting in the loss of these rights </a:t>
            </a:r>
          </a:p>
          <a:p>
            <a:pPr marL="9906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What are these rights ?</a:t>
            </a:r>
          </a:p>
          <a:p>
            <a:pPr marL="9906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How are the conservation and the loss of these rights translated into law ? </a:t>
            </a:r>
          </a:p>
          <a:p>
            <a:pPr marL="9906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How do the legislations grasp the multiples belongings of individuals ?</a:t>
            </a:r>
          </a:p>
          <a:p>
            <a:pPr marL="1346200" indent="-342900">
              <a:buFont typeface="Wingdings" panose="05000000000000000000" pitchFamily="2" charset="2"/>
              <a:buChar char="Ø"/>
            </a:pPr>
            <a:endParaRPr lang="fr-F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241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A07BE-DCCB-3885-BF5C-62E3004D0DE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478994" y="311785"/>
            <a:ext cx="9234011" cy="1052512"/>
          </a:xfrm>
        </p:spPr>
        <p:txBody>
          <a:bodyPr>
            <a:noAutofit/>
          </a:bodyPr>
          <a:lstStyle/>
          <a:p>
            <a:r>
              <a:rPr lang="fr-FR" sz="4300" dirty="0"/>
              <a:t>A focus on </a:t>
            </a:r>
            <a:r>
              <a:rPr lang="fr-FR" sz="4300" dirty="0" err="1"/>
              <a:t>emigrants</a:t>
            </a:r>
            <a:r>
              <a:rPr lang="fr-FR" sz="4300" dirty="0"/>
              <a:t> – How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F06A3B-ABF0-997D-5172-1ADC7864EEF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84149" y="1587500"/>
            <a:ext cx="11823700" cy="4648199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Legal data collection in national legislation, European law, international law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National rights emigrants maintain when leaving their country of origin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 way emigration was perceived and built through law over times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Understand the underlying rationale for maintaining these rights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Approach not in terms of legal fields but in terms of main rights the national holds at the different levels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 question of maintaining rights also raises the question of losing them</a:t>
            </a:r>
          </a:p>
          <a:p>
            <a:pPr marL="0" indent="0" algn="just">
              <a:buNone/>
            </a:pPr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590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A07BE-DCCB-3885-BF5C-62E3004D0DE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876550" y="103616"/>
            <a:ext cx="6438900" cy="10795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FUNDAMENTAL RIGHTS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F06A3B-ABF0-997D-5172-1ADC7864EEF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01434" y="2478416"/>
            <a:ext cx="11598729" cy="4043841"/>
          </a:xfrm>
        </p:spPr>
        <p:txBody>
          <a:bodyPr>
            <a:noAutofit/>
          </a:bodyPr>
          <a:lstStyle/>
          <a:p>
            <a:pPr marL="444500" lvl="0" indent="-444500" algn="just">
              <a:buClr>
                <a:prstClr val="white"/>
              </a:buClr>
              <a:defRPr/>
            </a:pPr>
            <a:r>
              <a:rPr lang="en-US" sz="2400" dirty="0">
                <a:solidFill>
                  <a:schemeClr val="tx1"/>
                </a:solidFill>
              </a:rPr>
              <a:t>The </a:t>
            </a:r>
            <a:r>
              <a:rPr lang="en-US" sz="2400" b="1" dirty="0">
                <a:solidFill>
                  <a:schemeClr val="tx1"/>
                </a:solidFill>
              </a:rPr>
              <a:t>right to leave </a:t>
            </a:r>
            <a:r>
              <a:rPr lang="en-US" sz="2400" dirty="0">
                <a:solidFill>
                  <a:schemeClr val="tx1"/>
                </a:solidFill>
              </a:rPr>
              <a:t>his country (</a:t>
            </a:r>
            <a:r>
              <a:rPr lang="fr-FR" sz="2400" dirty="0">
                <a:solidFill>
                  <a:schemeClr val="tx1"/>
                </a:solidFill>
              </a:rPr>
              <a:t>UDHR art. 13.2; ECHR, Protocole n° 4, art. 2; ICCPR art. 12 §2)</a:t>
            </a:r>
            <a:endParaRPr lang="en-US" sz="700" dirty="0">
              <a:solidFill>
                <a:schemeClr val="tx1"/>
              </a:solidFill>
            </a:endParaRPr>
          </a:p>
          <a:p>
            <a:pPr marL="1079500" lvl="0" algn="just">
              <a:buClr>
                <a:prstClr val="white"/>
              </a:buClr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schemeClr val="tx1"/>
                </a:solidFill>
              </a:rPr>
              <a:t>Refusal to issue or renew an identity document</a:t>
            </a:r>
            <a:endParaRPr lang="en-US" sz="2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079500" algn="just">
              <a:buClr>
                <a:prstClr val="white"/>
              </a:buClr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schemeClr val="tx1"/>
                </a:solidFill>
              </a:rPr>
              <a:t>Invalidation, withdrawal or seizure of an identity document 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Stamose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c. Bulgaria, 27 </a:t>
            </a:r>
            <a:r>
              <a:rPr lang="en-US" sz="2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nov.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2012, n° 29713/05.)</a:t>
            </a:r>
          </a:p>
          <a:p>
            <a:pPr marL="444500" marR="0" lvl="0" indent="-4445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 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incomplete right’’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1079500" marR="0" lvl="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“Protect national security, public order, public health or morals or the rights and freedoms of others”</a:t>
            </a:r>
            <a:r>
              <a:rPr lang="fr-FR" sz="2400" dirty="0">
                <a:solidFill>
                  <a:schemeClr val="tx1"/>
                </a:solidFill>
              </a:rPr>
              <a:t> (ICCPR art. 12 §3)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1079500" marR="0" lvl="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 preservation of "national security" and "public safety" and the maintenance of "public order”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(CEDH,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Pagerie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c. France - 24203/16, 19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jan.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2023)</a:t>
            </a:r>
            <a:endParaRPr lang="en-US" sz="2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079500" algn="just">
              <a:buClr>
                <a:prstClr val="white"/>
              </a:buClr>
              <a:buFont typeface="Courier New" panose="02070309020205020404" pitchFamily="49" charset="0"/>
              <a:buChar char="o"/>
              <a:defRPr/>
            </a:pPr>
            <a:endParaRPr lang="en-US" sz="2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C3DF843-5FE0-6ECD-EE3A-A03BA5964A71}"/>
              </a:ext>
            </a:extLst>
          </p:cNvPr>
          <p:cNvSpPr txBox="1"/>
          <p:nvPr/>
        </p:nvSpPr>
        <p:spPr>
          <a:xfrm>
            <a:off x="4406900" y="1029406"/>
            <a:ext cx="337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The right to leave </a:t>
            </a:r>
          </a:p>
        </p:txBody>
      </p:sp>
    </p:spTree>
    <p:extLst>
      <p:ext uri="{BB962C8B-B14F-4D97-AF65-F5344CB8AC3E}">
        <p14:creationId xmlns:p14="http://schemas.microsoft.com/office/powerpoint/2010/main" val="2668327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A07BE-DCCB-3885-BF5C-62E3004D0DE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876550" y="133350"/>
            <a:ext cx="6438900" cy="10795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FUNDAMENTAL RIGHTS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F06A3B-ABF0-997D-5172-1ADC7864EEF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39700" y="1850370"/>
            <a:ext cx="11582400" cy="4671080"/>
          </a:xfrm>
        </p:spPr>
        <p:txBody>
          <a:bodyPr>
            <a:noAutofit/>
          </a:bodyPr>
          <a:lstStyle/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lang="fr-FR" sz="2400" dirty="0">
                <a:solidFill>
                  <a:schemeClr val="tx1"/>
                </a:solidFill>
              </a:rPr>
              <a:t>A </a:t>
            </a:r>
            <a:r>
              <a:rPr lang="fr-FR" sz="2400" b="1" dirty="0">
                <a:solidFill>
                  <a:schemeClr val="tx1"/>
                </a:solidFill>
              </a:rPr>
              <a:t>right</a:t>
            </a:r>
            <a:r>
              <a:rPr lang="fr-FR" sz="2400" dirty="0">
                <a:solidFill>
                  <a:schemeClr val="tx1"/>
                </a:solidFill>
              </a:rPr>
              <a:t> for the </a:t>
            </a:r>
            <a:r>
              <a:rPr lang="en-US" sz="2400" dirty="0">
                <a:solidFill>
                  <a:schemeClr val="tx1"/>
                </a:solidFill>
              </a:rPr>
              <a:t>citizen</a:t>
            </a:r>
            <a:r>
              <a:rPr lang="fr-FR" sz="2400" dirty="0">
                <a:solidFill>
                  <a:schemeClr val="tx1"/>
                </a:solidFill>
              </a:rPr>
              <a:t>, an </a:t>
            </a:r>
            <a:r>
              <a:rPr lang="fr-FR" sz="2400" b="1" dirty="0">
                <a:solidFill>
                  <a:schemeClr val="tx1"/>
                </a:solidFill>
              </a:rPr>
              <a:t>obligation</a:t>
            </a:r>
            <a:r>
              <a:rPr lang="fr-FR" sz="2400" dirty="0">
                <a:solidFill>
                  <a:schemeClr val="tx1"/>
                </a:solidFill>
              </a:rPr>
              <a:t> for the state?</a:t>
            </a:r>
            <a:endParaRPr lang="fr-FR" sz="1000" dirty="0">
              <a:solidFill>
                <a:schemeClr val="tx1"/>
              </a:solidFill>
            </a:endParaRPr>
          </a:p>
          <a:p>
            <a:pPr marL="1079500" indent="-342900" algn="just"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tx1"/>
                </a:solidFill>
              </a:rPr>
              <a:t>Right of return </a:t>
            </a:r>
            <a:r>
              <a:rPr lang="en-US" sz="2400" dirty="0">
                <a:solidFill>
                  <a:schemeClr val="tx1"/>
                </a:solidFill>
              </a:rPr>
              <a:t>– (ECHR </a:t>
            </a:r>
            <a:r>
              <a:rPr lang="fr-FR" sz="2400" dirty="0">
                <a:solidFill>
                  <a:schemeClr val="tx1"/>
                </a:solidFill>
              </a:rPr>
              <a:t>Protocole n° 4, art. 2. UDHR art. 13, §2.  ICCPR art. 12) – case of the Covid-19 </a:t>
            </a:r>
            <a:r>
              <a:rPr lang="fr-FR" sz="2400" dirty="0" err="1">
                <a:solidFill>
                  <a:schemeClr val="tx1"/>
                </a:solidFill>
              </a:rPr>
              <a:t>pandemic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fr-FR" sz="2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Decision</a:t>
            </a:r>
            <a:r>
              <a:rPr lang="fr-FR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n° 449743, Conseil d’Etat)</a:t>
            </a:r>
            <a:endParaRPr lang="fr-FR" sz="700" dirty="0">
              <a:solidFill>
                <a:schemeClr val="tx1"/>
              </a:solidFill>
            </a:endParaRPr>
          </a:p>
          <a:p>
            <a:pPr marL="1079500" indent="-342900" algn="just"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tx1"/>
                </a:solidFill>
              </a:rPr>
              <a:t>Obligation for the state </a:t>
            </a:r>
            <a:r>
              <a:rPr lang="en-US" sz="2400" dirty="0">
                <a:solidFill>
                  <a:schemeClr val="tx1"/>
                </a:solidFill>
              </a:rPr>
              <a:t>to readmit its citizens – case of binational and deprivation of nationality </a:t>
            </a:r>
          </a:p>
          <a:p>
            <a:pPr marL="736600" indent="0" algn="just">
              <a:buNone/>
            </a:pPr>
            <a:endParaRPr lang="en-US" sz="1200" dirty="0">
              <a:solidFill>
                <a:schemeClr val="tx1"/>
              </a:solidFill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right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facilitated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by the</a:t>
            </a:r>
            <a:r>
              <a:rPr lang="en-US" sz="2400" dirty="0">
                <a:solidFill>
                  <a:schemeClr val="tx1"/>
                </a:solidFill>
              </a:rPr>
              <a:t> freedom of movement (Directive 2004/38/EC)</a:t>
            </a:r>
            <a:endParaRPr lang="en-US" sz="2400" dirty="0">
              <a:solidFill>
                <a:srgbClr val="92D050"/>
              </a:solidFill>
            </a:endParaRPr>
          </a:p>
          <a:p>
            <a:pPr marL="1079500" algn="just">
              <a:buClr>
                <a:prstClr val="white"/>
              </a:buClr>
              <a:buFont typeface="Courier New" panose="02070309020205020404" pitchFamily="49" charset="0"/>
              <a:buChar char="o"/>
              <a:defRPr/>
            </a:pPr>
            <a:r>
              <a:rPr lang="fr-FR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CJUE 5 juin 2018, </a:t>
            </a:r>
            <a:r>
              <a:rPr lang="fr-FR" sz="2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aff.</a:t>
            </a:r>
            <a:r>
              <a:rPr lang="fr-FR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C-673/16, </a:t>
            </a:r>
            <a:r>
              <a:rPr lang="fr-FR" sz="2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Coman</a:t>
            </a:r>
            <a:r>
              <a:rPr lang="fr-FR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fr-FR" sz="2400" dirty="0">
                <a:solidFill>
                  <a:schemeClr val="tx1"/>
                </a:solidFill>
              </a:rPr>
              <a:t>–</a:t>
            </a:r>
            <a:r>
              <a:rPr lang="fr-FR" sz="2400" dirty="0">
                <a:solidFill>
                  <a:srgbClr val="92D05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“the effect of such a refusal is that such a Union citizen may </a:t>
            </a:r>
            <a:r>
              <a:rPr lang="en-US" b="1" dirty="0">
                <a:solidFill>
                  <a:schemeClr val="tx1"/>
                </a:solidFill>
              </a:rPr>
              <a:t>be denied the possibility of returning to the Member State of which he is a national </a:t>
            </a:r>
            <a:r>
              <a:rPr lang="en-US" dirty="0">
                <a:solidFill>
                  <a:schemeClr val="tx1"/>
                </a:solidFill>
              </a:rPr>
              <a:t>together with his spouse.”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8EFB57-A724-1A29-C939-53EA45CD90C5}"/>
              </a:ext>
            </a:extLst>
          </p:cNvPr>
          <p:cNvSpPr txBox="1"/>
          <p:nvPr/>
        </p:nvSpPr>
        <p:spPr>
          <a:xfrm>
            <a:off x="4406900" y="1040140"/>
            <a:ext cx="337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The right to return  </a:t>
            </a:r>
          </a:p>
        </p:txBody>
      </p:sp>
    </p:spTree>
    <p:extLst>
      <p:ext uri="{BB962C8B-B14F-4D97-AF65-F5344CB8AC3E}">
        <p14:creationId xmlns:p14="http://schemas.microsoft.com/office/powerpoint/2010/main" val="1271133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A07BE-DCCB-3885-BF5C-62E3004D0DE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5948" y="304800"/>
            <a:ext cx="7020104" cy="141192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FUNDAMENTAL RIGHTS /</a:t>
            </a:r>
            <a:br>
              <a:rPr lang="en-US" sz="3600" dirty="0"/>
            </a:br>
            <a:r>
              <a:rPr lang="en-US" dirty="0"/>
              <a:t>Political theory approach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F06A3B-ABF0-997D-5172-1ADC7864EEF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66701" y="1602423"/>
            <a:ext cx="10756900" cy="4402137"/>
          </a:xfrm>
        </p:spPr>
        <p:txBody>
          <a:bodyPr>
            <a:normAutofit/>
          </a:bodyPr>
          <a:lstStyle/>
          <a:p>
            <a:pPr marL="533400" indent="-533400" algn="just"/>
            <a:r>
              <a:rPr lang="en-US" sz="2400" dirty="0">
                <a:solidFill>
                  <a:schemeClr val="tx1"/>
                </a:solidFill>
              </a:rPr>
              <a:t>European law increasingly interferes in Member States main fields of sovereignty limiting their discretionary power to protect the rights of citizens.</a:t>
            </a: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1079500" indent="-342900" algn="just"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tx1"/>
                </a:solidFill>
              </a:rPr>
              <a:t>Diplomatic protection / right to return</a:t>
            </a:r>
            <a:r>
              <a:rPr lang="en-US" sz="2400" dirty="0">
                <a:solidFill>
                  <a:schemeClr val="tx1"/>
                </a:solidFill>
              </a:rPr>
              <a:t> – repatriation 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fr-FR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CEDH,14 sept. 2022, n° 24384/19 et 44234/20, affaire H.F. et autres c. France)</a:t>
            </a:r>
          </a:p>
          <a:p>
            <a:pPr marL="1079500" indent="-342900" algn="just"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tx1"/>
                </a:solidFill>
              </a:rPr>
              <a:t>Citizenship</a:t>
            </a:r>
            <a:r>
              <a:rPr lang="fr-FR" sz="2400" b="1" dirty="0">
                <a:solidFill>
                  <a:schemeClr val="tx1"/>
                </a:solidFill>
              </a:rPr>
              <a:t> </a:t>
            </a:r>
            <a:r>
              <a:rPr lang="fr-FR" sz="2400" b="1" dirty="0" err="1">
                <a:solidFill>
                  <a:schemeClr val="tx1"/>
                </a:solidFill>
              </a:rPr>
              <a:t>loss</a:t>
            </a:r>
            <a:r>
              <a:rPr lang="fr-FR" sz="2400" b="1" dirty="0">
                <a:solidFill>
                  <a:schemeClr val="tx1"/>
                </a:solidFill>
              </a:rPr>
              <a:t> </a:t>
            </a:r>
            <a:r>
              <a:rPr lang="fr-FR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(CJUE,12 mar. 2019, </a:t>
            </a:r>
            <a:r>
              <a:rPr lang="fr-FR" sz="2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aff.</a:t>
            </a:r>
            <a:r>
              <a:rPr lang="fr-FR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C-221/17, </a:t>
            </a:r>
            <a:r>
              <a:rPr lang="fr-FR" sz="2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Tjebbes</a:t>
            </a:r>
            <a:r>
              <a:rPr lang="de-DE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6927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A07BE-DCCB-3885-BF5C-62E3004D0DE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1590" y="359325"/>
            <a:ext cx="7028819" cy="1254288"/>
          </a:xfrm>
        </p:spPr>
        <p:txBody>
          <a:bodyPr>
            <a:normAutofit/>
          </a:bodyPr>
          <a:lstStyle/>
          <a:p>
            <a:r>
              <a:rPr lang="fr-FR" dirty="0" err="1"/>
              <a:t>Political</a:t>
            </a:r>
            <a:r>
              <a:rPr lang="fr-FR" dirty="0"/>
              <a:t> </a:t>
            </a:r>
            <a:r>
              <a:rPr lang="fr-FR" dirty="0" err="1"/>
              <a:t>theory</a:t>
            </a:r>
            <a:r>
              <a:rPr lang="fr-FR" dirty="0"/>
              <a:t> </a:t>
            </a:r>
            <a:r>
              <a:rPr lang="fr-FR" dirty="0" err="1"/>
              <a:t>approach</a:t>
            </a:r>
            <a:endParaRPr lang="en-US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F06A3B-ABF0-997D-5172-1ADC7864EEF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75420" y="1469394"/>
            <a:ext cx="11408579" cy="4402137"/>
          </a:xfrm>
        </p:spPr>
        <p:txBody>
          <a:bodyPr>
            <a:normAutofit/>
          </a:bodyPr>
          <a:lstStyle/>
          <a:p>
            <a:pPr marL="444500" indent="-444500"/>
            <a:r>
              <a:rPr lang="en-US" sz="2400" dirty="0">
                <a:solidFill>
                  <a:schemeClr val="tx1"/>
                </a:solidFill>
              </a:rPr>
              <a:t> Rights are increasingly developing </a:t>
            </a: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as a way for states to maintain a link with their national abroad – Soft power </a:t>
            </a:r>
          </a:p>
          <a:p>
            <a:pPr marL="0" indent="0">
              <a:buNone/>
            </a:pPr>
            <a:endParaRPr lang="en-US" sz="12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1079500" indent="-342900"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tx1"/>
                </a:solidFill>
              </a:rPr>
              <a:t>Political rights </a:t>
            </a:r>
            <a:r>
              <a:rPr lang="en-US" sz="2400" dirty="0">
                <a:solidFill>
                  <a:schemeClr val="tx1"/>
                </a:solidFill>
              </a:rPr>
              <a:t>– extraterritorial citizenship (external voting, representation) – (French, Portuguese, Italian legislations)</a:t>
            </a:r>
          </a:p>
          <a:p>
            <a:pPr marL="1079500" indent="-342900"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tx1"/>
                </a:solidFill>
              </a:rPr>
              <a:t>Social rights</a:t>
            </a:r>
            <a:r>
              <a:rPr lang="en-US" sz="2400" dirty="0">
                <a:solidFill>
                  <a:schemeClr val="tx1"/>
                </a:solidFill>
              </a:rPr>
              <a:t> – which obligations for the country of origin? 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(CJUE, 18 </a:t>
            </a:r>
            <a:r>
              <a:rPr lang="en-US" sz="2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jul.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2013, </a:t>
            </a:r>
            <a:r>
              <a:rPr lang="en-US" sz="2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aff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C-523/11 et C-585/11 Prinz et </a:t>
            </a:r>
            <a:r>
              <a:rPr lang="en-US" sz="24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Seeberger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fr-FR" sz="2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079500" indent="-342900"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tx1"/>
                </a:solidFill>
              </a:rPr>
              <a:t>“Secondary rights” </a:t>
            </a:r>
            <a:r>
              <a:rPr lang="en-US" sz="2400" dirty="0">
                <a:solidFill>
                  <a:schemeClr val="tx1"/>
                </a:solidFill>
              </a:rPr>
              <a:t>– French schools abroad (Code de </a:t>
            </a:r>
            <a:r>
              <a:rPr lang="en-US" sz="2400" dirty="0" err="1">
                <a:solidFill>
                  <a:schemeClr val="tx1"/>
                </a:solidFill>
              </a:rPr>
              <a:t>l’éducation</a:t>
            </a:r>
            <a:r>
              <a:rPr lang="en-US" sz="2400" dirty="0">
                <a:solidFill>
                  <a:schemeClr val="tx1"/>
                </a:solidFill>
              </a:rPr>
              <a:t>, art. R451-2)</a:t>
            </a:r>
          </a:p>
        </p:txBody>
      </p:sp>
    </p:spTree>
    <p:extLst>
      <p:ext uri="{BB962C8B-B14F-4D97-AF65-F5344CB8AC3E}">
        <p14:creationId xmlns:p14="http://schemas.microsoft.com/office/powerpoint/2010/main" val="2581738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A07BE-DCCB-3885-BF5C-62E3004D0DE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3441" y="591779"/>
            <a:ext cx="7025117" cy="1052513"/>
          </a:xfrm>
        </p:spPr>
        <p:txBody>
          <a:bodyPr>
            <a:normAutofit/>
          </a:bodyPr>
          <a:lstStyle/>
          <a:p>
            <a:r>
              <a:rPr lang="fr-FR" dirty="0" err="1"/>
              <a:t>Political</a:t>
            </a:r>
            <a:r>
              <a:rPr lang="fr-FR" dirty="0"/>
              <a:t> </a:t>
            </a:r>
            <a:r>
              <a:rPr lang="fr-FR" dirty="0" err="1"/>
              <a:t>theory</a:t>
            </a:r>
            <a:r>
              <a:rPr lang="fr-FR" dirty="0"/>
              <a:t> </a:t>
            </a:r>
            <a:r>
              <a:rPr lang="fr-FR" dirty="0" err="1"/>
              <a:t>approach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F06A3B-ABF0-997D-5172-1ADC7864EEF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274064"/>
            <a:ext cx="11137900" cy="5304316"/>
          </a:xfrm>
        </p:spPr>
        <p:txBody>
          <a:bodyPr>
            <a:noAutofit/>
          </a:bodyPr>
          <a:lstStyle/>
          <a:p>
            <a:pPr marL="723900" indent="-439738" algn="just">
              <a:tabLst>
                <a:tab pos="1079500" algn="l"/>
                <a:tab pos="18796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When does the link with the country of residence become stronger than the link with the country of origin ? </a:t>
            </a:r>
          </a:p>
          <a:p>
            <a:pPr marL="550863" indent="0" algn="just">
              <a:buNone/>
              <a:tabLst>
                <a:tab pos="1079500" algn="l"/>
                <a:tab pos="1879600" algn="l"/>
              </a:tabLst>
            </a:pPr>
            <a:endParaRPr lang="en-US" sz="1400" b="1" dirty="0">
              <a:solidFill>
                <a:schemeClr val="tx1"/>
              </a:solidFill>
            </a:endParaRPr>
          </a:p>
          <a:p>
            <a:pPr marL="1435100" indent="-342900" algn="just">
              <a:buFont typeface="Courier New" panose="02070309020205020404" pitchFamily="49" charset="0"/>
              <a:buChar char="o"/>
              <a:tabLst>
                <a:tab pos="1079500" algn="l"/>
                <a:tab pos="1879600" algn="l"/>
              </a:tabLst>
            </a:pPr>
            <a:r>
              <a:rPr lang="en-US" sz="2400" b="1" dirty="0">
                <a:solidFill>
                  <a:schemeClr val="tx1"/>
                </a:solidFill>
              </a:rPr>
              <a:t>Level of integration </a:t>
            </a:r>
            <a:r>
              <a:rPr lang="en-US" sz="2400" dirty="0">
                <a:solidFill>
                  <a:schemeClr val="tx1"/>
                </a:solidFill>
              </a:rPr>
              <a:t>– CJUE jurisprudence</a:t>
            </a:r>
          </a:p>
          <a:p>
            <a:pPr marL="1435100" indent="-342900" algn="just">
              <a:buFont typeface="Courier New" panose="02070309020205020404" pitchFamily="49" charset="0"/>
              <a:buChar char="o"/>
              <a:tabLst>
                <a:tab pos="1079500" algn="l"/>
                <a:tab pos="1879600" algn="l"/>
              </a:tabLst>
            </a:pPr>
            <a:r>
              <a:rPr lang="en-US" sz="2400" b="1" dirty="0">
                <a:solidFill>
                  <a:schemeClr val="tx1"/>
                </a:solidFill>
              </a:rPr>
              <a:t>The right to enter his own country – </a:t>
            </a:r>
            <a:r>
              <a:rPr lang="en-US" sz="2400" i="1" dirty="0">
                <a:solidFill>
                  <a:schemeClr val="tx1"/>
                </a:solidFill>
              </a:rPr>
              <a:t>art. 12 §4 International Covenant on Civil and Political Rights (ICCPR)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(Communication n° 538/1993 : Charles E. Stewart c. Canada, 16 dec 1996)</a:t>
            </a:r>
            <a:endParaRPr lang="en-US" sz="2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495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A07BE-DCCB-3885-BF5C-62E3004D0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423" y="114300"/>
            <a:ext cx="6945154" cy="1155700"/>
          </a:xfrm>
        </p:spPr>
        <p:txBody>
          <a:bodyPr>
            <a:normAutofit/>
          </a:bodyPr>
          <a:lstStyle/>
          <a:p>
            <a:pPr algn="ctr"/>
            <a:r>
              <a:rPr lang="fr-FR" sz="3600" dirty="0"/>
              <a:t>Focus on </a:t>
            </a:r>
            <a:r>
              <a:rPr lang="fr-FR" sz="3600" dirty="0" err="1"/>
              <a:t>political</a:t>
            </a:r>
            <a:r>
              <a:rPr lang="fr-FR" sz="3600" dirty="0"/>
              <a:t> </a:t>
            </a:r>
            <a:r>
              <a:rPr lang="fr-FR" sz="3600" dirty="0" err="1"/>
              <a:t>theory</a:t>
            </a:r>
            <a:endParaRPr lang="fr-FR" sz="36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F06A3B-ABF0-997D-5172-1ADC7864E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546" y="2188633"/>
            <a:ext cx="11324908" cy="3069167"/>
          </a:xfrm>
        </p:spPr>
        <p:txBody>
          <a:bodyPr>
            <a:normAutofit lnSpcReduction="10000"/>
          </a:bodyPr>
          <a:lstStyle/>
          <a:p>
            <a:pPr marL="720725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Political and international context</a:t>
            </a:r>
          </a:p>
          <a:p>
            <a:pPr marL="720725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Inclusion / exclusion </a:t>
            </a:r>
          </a:p>
          <a:p>
            <a:pPr marL="720725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Value of time </a:t>
            </a:r>
          </a:p>
          <a:p>
            <a:pPr marL="720725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The notion of loyalty </a:t>
            </a:r>
          </a:p>
          <a:p>
            <a:pPr marL="720725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Increasing logic of individual rights protection</a:t>
            </a:r>
          </a:p>
          <a:p>
            <a:pPr marL="720725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Interest of states </a:t>
            </a:r>
            <a:r>
              <a:rPr lang="en-US" sz="2400" i="1" dirty="0">
                <a:solidFill>
                  <a:schemeClr val="tx1"/>
                </a:solidFill>
              </a:rPr>
              <a:t>vs</a:t>
            </a:r>
            <a:r>
              <a:rPr lang="en-US" sz="2400" dirty="0">
                <a:solidFill>
                  <a:schemeClr val="tx1"/>
                </a:solidFill>
              </a:rPr>
              <a:t> interests of citizens</a:t>
            </a:r>
          </a:p>
          <a:p>
            <a:pPr marL="985838" indent="-342900">
              <a:buFont typeface="Courier New" panose="02070309020205020404" pitchFamily="49" charset="0"/>
              <a:buChar char="o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784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9418" b="6313"/>
          <a:stretch/>
        </p:blipFill>
        <p:spPr>
          <a:xfrm>
            <a:off x="-15875" y="25410"/>
            <a:ext cx="1219200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4F4020B-BD58-413B-9283-2C8C1ABA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031" y="2285156"/>
            <a:ext cx="7621588" cy="1507067"/>
          </a:xfrm>
        </p:spPr>
        <p:txBody>
          <a:bodyPr rtlCol="0">
            <a:normAutofit/>
          </a:bodyPr>
          <a:lstStyle/>
          <a:p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for </a:t>
            </a:r>
            <a:r>
              <a:rPr lang="fr-FR" dirty="0" err="1"/>
              <a:t>your</a:t>
            </a:r>
            <a:r>
              <a:rPr lang="fr-FR" dirty="0"/>
              <a:t> attention</a:t>
            </a:r>
          </a:p>
        </p:txBody>
      </p:sp>
    </p:spTree>
    <p:extLst>
      <p:ext uri="{BB962C8B-B14F-4D97-AF65-F5344CB8AC3E}">
        <p14:creationId xmlns:p14="http://schemas.microsoft.com/office/powerpoint/2010/main" val="771588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oup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5019_TF11469707.potx" id="{FECF9678-862A-4E8E-BF24-6EC9D369D698}" vid="{46A7D75A-39BD-4D91-B105-6ED9999C2003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B414F3-C833-4395-8C69-0E806C51817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00B8EF33-82AA-4779-AFAA-C56669D00D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FDEB4C-941C-4EBE-9462-062D8A0ADE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Conception Coupe</Template>
  <TotalTime>5074</TotalTime>
  <Words>1059</Words>
  <Application>Microsoft Office PowerPoint</Application>
  <PresentationFormat>Grand écran</PresentationFormat>
  <Paragraphs>92</Paragraphs>
  <Slides>11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Century Gothic</vt:lpstr>
      <vt:lpstr>Courier New</vt:lpstr>
      <vt:lpstr>Segoe UI</vt:lpstr>
      <vt:lpstr>Wingdings</vt:lpstr>
      <vt:lpstr>Wingdings 3</vt:lpstr>
      <vt:lpstr>Coupe</vt:lpstr>
      <vt:lpstr>The legal status of emigrants</vt:lpstr>
      <vt:lpstr>Plan</vt:lpstr>
      <vt:lpstr>A focus on emigrants – Why ?</vt:lpstr>
      <vt:lpstr>A focus on emigrants – How ?</vt:lpstr>
      <vt:lpstr>FUNDAMENTAL RIGHTS</vt:lpstr>
      <vt:lpstr>FUNDAMENTAL RIGHTS</vt:lpstr>
      <vt:lpstr>FUNDAMENTAL RIGHTS / Political theory approach</vt:lpstr>
      <vt:lpstr>Political theory approach</vt:lpstr>
      <vt:lpstr>Political theory approach</vt:lpstr>
      <vt:lpstr>Focus on political theory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legal status of emigrants</dc:title>
  <dc:creator>Vanessa Fanuchi</dc:creator>
  <cp:lastModifiedBy>Vanessa Fanuchi</cp:lastModifiedBy>
  <cp:revision>57</cp:revision>
  <dcterms:created xsi:type="dcterms:W3CDTF">2023-07-04T07:30:57Z</dcterms:created>
  <dcterms:modified xsi:type="dcterms:W3CDTF">2023-07-13T14:57:30Z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